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7"/>
  </p:notesMasterIdLst>
  <p:handoutMasterIdLst>
    <p:handoutMasterId r:id="rId28"/>
  </p:handoutMasterIdLst>
  <p:sldIdLst>
    <p:sldId id="256" r:id="rId2"/>
    <p:sldId id="896" r:id="rId3"/>
    <p:sldId id="853" r:id="rId4"/>
    <p:sldId id="884" r:id="rId5"/>
    <p:sldId id="887" r:id="rId6"/>
    <p:sldId id="856" r:id="rId7"/>
    <p:sldId id="885" r:id="rId8"/>
    <p:sldId id="892" r:id="rId9"/>
    <p:sldId id="897" r:id="rId10"/>
    <p:sldId id="859" r:id="rId11"/>
    <p:sldId id="860" r:id="rId12"/>
    <p:sldId id="861" r:id="rId13"/>
    <p:sldId id="862" r:id="rId14"/>
    <p:sldId id="875" r:id="rId15"/>
    <p:sldId id="863" r:id="rId16"/>
    <p:sldId id="864" r:id="rId17"/>
    <p:sldId id="874" r:id="rId18"/>
    <p:sldId id="865" r:id="rId19"/>
    <p:sldId id="866" r:id="rId20"/>
    <p:sldId id="876" r:id="rId21"/>
    <p:sldId id="867" r:id="rId22"/>
    <p:sldId id="899" r:id="rId23"/>
    <p:sldId id="872" r:id="rId24"/>
    <p:sldId id="893" r:id="rId25"/>
    <p:sldId id="873" r:id="rId26"/>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rianne Brimmell" initials="MB" lastIdx="18" clrIdx="0">
    <p:extLst>
      <p:ext uri="{19B8F6BF-5375-455C-9EA6-DF929625EA0E}">
        <p15:presenceInfo xmlns:p15="http://schemas.microsoft.com/office/powerpoint/2012/main" userId="S::mbrimmell@bcrea.bc.ca::d4ccdcae-81d8-4ff1-b339-06466e9f43ea" providerId="AD"/>
      </p:ext>
    </p:extLst>
  </p:cmAuthor>
  <p:cmAuthor id="2" name="Jennifer Lynch" initials="JL" lastIdx="29" clrIdx="1">
    <p:extLst>
      <p:ext uri="{19B8F6BF-5375-455C-9EA6-DF929625EA0E}">
        <p15:presenceInfo xmlns:p15="http://schemas.microsoft.com/office/powerpoint/2012/main" userId="S::jlynch@bcrea.bc.ca::51eccb24-e11e-441e-9789-a7479991d87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82BB"/>
    <a:srgbClr val="F8A21D"/>
    <a:srgbClr val="99CDE4"/>
    <a:srgbClr val="9DD4BE"/>
    <a:srgbClr val="FCDAA5"/>
    <a:srgbClr val="FFFFFF"/>
    <a:srgbClr val="ED7D3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5068" autoAdjust="0"/>
    <p:restoredTop sz="54770" autoAdjust="0"/>
  </p:normalViewPr>
  <p:slideViewPr>
    <p:cSldViewPr snapToGrid="0">
      <p:cViewPr varScale="1">
        <p:scale>
          <a:sx n="37" d="100"/>
          <a:sy n="37" d="100"/>
        </p:scale>
        <p:origin x="48" y="606"/>
      </p:cViewPr>
      <p:guideLst/>
    </p:cSldViewPr>
  </p:slideViewPr>
  <p:outlineViewPr>
    <p:cViewPr>
      <p:scale>
        <a:sx n="33" d="100"/>
        <a:sy n="33" d="100"/>
      </p:scale>
      <p:origin x="0" y="-1992"/>
    </p:cViewPr>
  </p:outlineViewPr>
  <p:notesTextViewPr>
    <p:cViewPr>
      <p:scale>
        <a:sx n="100" d="100"/>
        <a:sy n="100" d="100"/>
      </p:scale>
      <p:origin x="0" y="0"/>
    </p:cViewPr>
  </p:notesTextViewPr>
  <p:notesViewPr>
    <p:cSldViewPr snapToGrid="0">
      <p:cViewPr varScale="1">
        <p:scale>
          <a:sx n="64" d="100"/>
          <a:sy n="64" d="100"/>
        </p:scale>
        <p:origin x="3158" y="67"/>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D57CCBA-83A1-4468-A692-35E024822A50}"/>
              </a:ext>
            </a:extLst>
          </p:cNvPr>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B3932D31-20BA-4548-BCAC-C0B3387F6882}"/>
              </a:ext>
            </a:extLst>
          </p:cNvPr>
          <p:cNvSpPr>
            <a:spLocks noGrp="1"/>
          </p:cNvSpPr>
          <p:nvPr>
            <p:ph type="dt" sz="quarter" idx="1"/>
          </p:nvPr>
        </p:nvSpPr>
        <p:spPr>
          <a:xfrm>
            <a:off x="3970338" y="0"/>
            <a:ext cx="3038475" cy="466725"/>
          </a:xfrm>
          <a:prstGeom prst="rect">
            <a:avLst/>
          </a:prstGeom>
        </p:spPr>
        <p:txBody>
          <a:bodyPr vert="horz" lIns="91440" tIns="45720" rIns="91440" bIns="45720" rtlCol="0"/>
          <a:lstStyle>
            <a:lvl1pPr algn="r">
              <a:defRPr sz="1200"/>
            </a:lvl1pPr>
          </a:lstStyle>
          <a:p>
            <a:fld id="{7F79023F-BB0E-4423-8066-BBC8B1DC5E39}" type="datetimeFigureOut">
              <a:rPr lang="en-US" smtClean="0"/>
              <a:t>11/17/2020</a:t>
            </a:fld>
            <a:endParaRPr lang="en-US"/>
          </a:p>
        </p:txBody>
      </p:sp>
      <p:sp>
        <p:nvSpPr>
          <p:cNvPr id="4" name="Footer Placeholder 3">
            <a:extLst>
              <a:ext uri="{FF2B5EF4-FFF2-40B4-BE49-F238E27FC236}">
                <a16:creationId xmlns:a16="http://schemas.microsoft.com/office/drawing/2014/main" id="{F6550F08-2703-4D5A-BE5C-3A945B33118A}"/>
              </a:ext>
            </a:extLst>
          </p:cNvPr>
          <p:cNvSpPr>
            <a:spLocks noGrp="1"/>
          </p:cNvSpPr>
          <p:nvPr>
            <p:ph type="ftr" sz="quarter" idx="2"/>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E7036AB1-424B-46D9-A64C-A4B6CF93F52B}"/>
              </a:ext>
            </a:extLst>
          </p:cNvPr>
          <p:cNvSpPr>
            <a:spLocks noGrp="1"/>
          </p:cNvSpPr>
          <p:nvPr>
            <p:ph type="sldNum" sz="quarter" idx="3"/>
          </p:nvPr>
        </p:nvSpPr>
        <p:spPr>
          <a:xfrm>
            <a:off x="3970338" y="8829675"/>
            <a:ext cx="3038475" cy="466725"/>
          </a:xfrm>
          <a:prstGeom prst="rect">
            <a:avLst/>
          </a:prstGeom>
        </p:spPr>
        <p:txBody>
          <a:bodyPr vert="horz" lIns="91440" tIns="45720" rIns="91440" bIns="45720" rtlCol="0" anchor="b"/>
          <a:lstStyle>
            <a:lvl1pPr algn="r">
              <a:defRPr sz="1200"/>
            </a:lvl1pPr>
          </a:lstStyle>
          <a:p>
            <a:fld id="{B5264A0B-4BD0-4B2A-BF7E-79E0CE8F28E3}" type="slidenum">
              <a:rPr lang="en-US" smtClean="0"/>
              <a:t>‹#›</a:t>
            </a:fld>
            <a:endParaRPr lang="en-US"/>
          </a:p>
        </p:txBody>
      </p:sp>
    </p:spTree>
    <p:extLst>
      <p:ext uri="{BB962C8B-B14F-4D97-AF65-F5344CB8AC3E}">
        <p14:creationId xmlns:p14="http://schemas.microsoft.com/office/powerpoint/2010/main" val="3895552919"/>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FE2E0A3C-D6D7-4424-B895-CFDF4278B149}" type="datetimeFigureOut">
              <a:rPr lang="en-US" smtClean="0"/>
              <a:t>11/17/2020</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CC29A90C-3095-4AF8-B0D6-DC65721046AD}" type="slidenum">
              <a:rPr lang="en-US" smtClean="0"/>
              <a:t>‹#›</a:t>
            </a:fld>
            <a:endParaRPr lang="en-US"/>
          </a:p>
        </p:txBody>
      </p:sp>
    </p:spTree>
    <p:extLst>
      <p:ext uri="{BB962C8B-B14F-4D97-AF65-F5344CB8AC3E}">
        <p14:creationId xmlns:p14="http://schemas.microsoft.com/office/powerpoint/2010/main" val="1060141754"/>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file:///C:\sites\default\files\2020-02\Agreement-Regarding-Conflict-of-Interest-Between-Clients.pdf"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a:extLst>
              <a:ext uri="{FF2B5EF4-FFF2-40B4-BE49-F238E27FC236}">
                <a16:creationId xmlns:a16="http://schemas.microsoft.com/office/drawing/2014/main" id="{29F8E616-D9CE-40DD-AC9D-713129F1310A}"/>
              </a:ext>
            </a:extLst>
          </p:cNvPr>
          <p:cNvSpPr>
            <a:spLocks noGrp="1"/>
          </p:cNvSpPr>
          <p:nvPr>
            <p:ph type="body" idx="1"/>
          </p:nvPr>
        </p:nvSpPr>
        <p:spPr>
          <a:xfrm>
            <a:off x="701040" y="4473891"/>
            <a:ext cx="5608320" cy="4417445"/>
          </a:xfrm>
        </p:spPr>
        <p:txBody>
          <a:bodyPr/>
          <a:lstStyle/>
          <a:p>
            <a:pPr marL="342900" marR="0" lvl="0" indent="-342900">
              <a:spcBef>
                <a:spcPts val="0"/>
              </a:spcBef>
              <a:spcAft>
                <a:spcPts val="0"/>
              </a:spcAft>
              <a:buFont typeface="Symbol" panose="05050102010706020507" pitchFamily="18" charset="2"/>
              <a:buChar char=""/>
            </a:pPr>
            <a:r>
              <a:rPr lang="en-CA" sz="1400" dirty="0">
                <a:effectLst/>
                <a:latin typeface="Arial" panose="020B0604020202020204" pitchFamily="34" charset="0"/>
                <a:ea typeface="Calibri" panose="020F0502020204030204" pitchFamily="34" charset="0"/>
                <a:cs typeface="Times New Roman" panose="02020603050405020304" pitchFamily="18" charset="0"/>
              </a:rPr>
              <a:t>Good morning/afternoon and welcome to the third presentation in the </a:t>
            </a:r>
            <a:r>
              <a:rPr lang="en-CA" sz="1400" i="1" dirty="0">
                <a:effectLst/>
                <a:latin typeface="Arial" panose="020B0604020202020204" pitchFamily="34" charset="0"/>
                <a:ea typeface="Calibri" panose="020F0502020204030204" pitchFamily="34" charset="0"/>
                <a:cs typeface="Times New Roman" panose="02020603050405020304" pitchFamily="18" charset="0"/>
              </a:rPr>
              <a:t>What Would You Do? </a:t>
            </a:r>
            <a:r>
              <a:rPr lang="en-CA" sz="1400" dirty="0">
                <a:effectLst/>
                <a:latin typeface="Arial" panose="020B0604020202020204" pitchFamily="34" charset="0"/>
                <a:ea typeface="Calibri" panose="020F0502020204030204" pitchFamily="34" charset="0"/>
                <a:cs typeface="Times New Roman" panose="02020603050405020304" pitchFamily="18" charset="0"/>
              </a:rPr>
              <a:t>Presentation Series.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CA" sz="1400" dirty="0">
                <a:effectLst/>
                <a:latin typeface="Arial" panose="020B0604020202020204" pitchFamily="34" charset="0"/>
                <a:ea typeface="Calibri" panose="020F0502020204030204" pitchFamily="34" charset="0"/>
                <a:cs typeface="Times New Roman" panose="02020603050405020304" pitchFamily="18" charset="0"/>
              </a:rPr>
              <a:t>This presentation series explores areas of risk in real estate practice, with each presentation focusing on a different area of risk.</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CA" sz="1400" dirty="0">
                <a:effectLst/>
                <a:latin typeface="Arial" panose="020B0604020202020204" pitchFamily="34" charset="0"/>
                <a:ea typeface="Calibri" panose="020F0502020204030204" pitchFamily="34" charset="0"/>
                <a:cs typeface="Times New Roman" panose="02020603050405020304" pitchFamily="18" charset="0"/>
              </a:rPr>
              <a:t>Today’s presentation explores the risks around conflicts of interest.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CA" sz="1400" dirty="0">
                <a:effectLst/>
                <a:latin typeface="Arial" panose="020B0604020202020204" pitchFamily="34" charset="0"/>
                <a:ea typeface="Calibri" panose="020F0502020204030204" pitchFamily="34" charset="0"/>
                <a:cs typeface="Times New Roman" panose="02020603050405020304" pitchFamily="18" charset="0"/>
              </a:rPr>
              <a:t>To do so, we will follow a real estate professional through a transaction where they may find themselves in a conflict of interest.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CA" sz="1400" dirty="0">
                <a:effectLst/>
                <a:latin typeface="Arial" panose="020B0604020202020204" pitchFamily="34" charset="0"/>
                <a:ea typeface="Calibri" panose="020F0502020204030204" pitchFamily="34" charset="0"/>
                <a:cs typeface="Times New Roman" panose="02020603050405020304" pitchFamily="18" charset="0"/>
              </a:rPr>
              <a:t>We will also review two case studies involving licensees who found themselves in a conflict of interest and discuss how risk could have been mitigated in these scenarios.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CA" sz="1400" dirty="0">
                <a:effectLst/>
                <a:latin typeface="Arial" panose="020B0604020202020204" pitchFamily="34" charset="0"/>
                <a:ea typeface="Calibri" panose="020F0502020204030204" pitchFamily="34" charset="0"/>
                <a:cs typeface="Times New Roman" panose="02020603050405020304" pitchFamily="18" charset="0"/>
              </a:rPr>
              <a:t>The </a:t>
            </a:r>
            <a:r>
              <a:rPr lang="en-CA" sz="1400" i="1" dirty="0">
                <a:effectLst/>
                <a:latin typeface="Arial" panose="020B0604020202020204" pitchFamily="34" charset="0"/>
                <a:ea typeface="Calibri" panose="020F0502020204030204" pitchFamily="34" charset="0"/>
                <a:cs typeface="Times New Roman" panose="02020603050405020304" pitchFamily="18" charset="0"/>
              </a:rPr>
              <a:t>What Would You Do?</a:t>
            </a:r>
            <a:r>
              <a:rPr lang="en-CA" sz="1400" dirty="0">
                <a:effectLst/>
                <a:latin typeface="Arial" panose="020B0604020202020204" pitchFamily="34" charset="0"/>
                <a:ea typeface="Calibri" panose="020F0502020204030204" pitchFamily="34" charset="0"/>
                <a:cs typeface="Times New Roman" panose="02020603050405020304" pitchFamily="18" charset="0"/>
              </a:rPr>
              <a:t> presentation series is a joint project between the BC Real Estate Association, the Real Estate Council of BC and the Real Estate Errors and Omissions Insurance Corporation.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CA" sz="1400" dirty="0">
                <a:effectLst/>
                <a:latin typeface="Arial" panose="020B0604020202020204" pitchFamily="34" charset="0"/>
                <a:ea typeface="Calibri" panose="020F0502020204030204" pitchFamily="34" charset="0"/>
                <a:cs typeface="Times New Roman" panose="02020603050405020304" pitchFamily="18" charset="0"/>
              </a:rPr>
              <a:t>This provides a 360-degree look at risk management from the perspectives of your professional association, regulator, and insurer.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CA" sz="1400" dirty="0">
                <a:effectLst/>
                <a:latin typeface="Arial" panose="020B0604020202020204" pitchFamily="34" charset="0"/>
                <a:ea typeface="Calibri" panose="020F0502020204030204" pitchFamily="34" charset="0"/>
                <a:cs typeface="Times New Roman" panose="02020603050405020304" pitchFamily="18" charset="0"/>
              </a:rPr>
              <a:t>Ok, let’s get started….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spcBef>
                <a:spcPts val="0"/>
              </a:spcBef>
              <a:spcAft>
                <a:spcPts val="0"/>
              </a:spcAft>
              <a:buFont typeface="Symbol" panose="05050102010706020507" pitchFamily="18" charset="2"/>
              <a:buNone/>
            </a:pP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0058541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Symbol" panose="05050102010706020507" pitchFamily="18" charset="2"/>
              <a:buChar char=""/>
            </a:pPr>
            <a:r>
              <a:rPr lang="en-CA" sz="1400" dirty="0">
                <a:effectLst/>
                <a:latin typeface="Arial" panose="020B0604020202020204" pitchFamily="34" charset="0"/>
                <a:ea typeface="Times New Roman" panose="02020603050405020304" pitchFamily="18" charset="0"/>
                <a:cs typeface="Times New Roman" panose="02020603050405020304" pitchFamily="18" charset="0"/>
              </a:rPr>
              <a:t>The first case study was provided by the Real Estate Council of BC.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CA" sz="1400" dirty="0">
                <a:effectLst/>
                <a:latin typeface="Arial" panose="020B0604020202020204" pitchFamily="34" charset="0"/>
                <a:ea typeface="Times New Roman" panose="02020603050405020304" pitchFamily="18" charset="0"/>
                <a:cs typeface="Times New Roman" panose="02020603050405020304" pitchFamily="18" charset="0"/>
              </a:rPr>
              <a:t>In this case study, we will explore a scenario where a real estate professional offered to loan his clients money to help them purchase a home.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CA" sz="1400" dirty="0">
                <a:effectLst/>
                <a:latin typeface="Arial" panose="020B0604020202020204" pitchFamily="34" charset="0"/>
                <a:ea typeface="Times New Roman" panose="02020603050405020304" pitchFamily="18" charset="0"/>
                <a:cs typeface="Times New Roman" panose="02020603050405020304" pitchFamily="18" charset="0"/>
              </a:rPr>
              <a:t>We will discuss where the real estate professional went wrong in this situation and review the disciplinary decisions made by RECBC.</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1400" dirty="0">
                <a:effectLst/>
                <a:latin typeface="Arial" panose="020B0604020202020204" pitchFamily="34" charset="0"/>
                <a:ea typeface="Times New Roman" panose="02020603050405020304" pitchFamily="18" charset="0"/>
                <a:cs typeface="Times New Roman" panose="02020603050405020304" pitchFamily="18" charset="0"/>
              </a:rPr>
              <a:t>Please note, this scenario occurred before September 2016, under the old rules and disciplinary sanctions.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122347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1675" y="890588"/>
            <a:ext cx="5575300" cy="3136900"/>
          </a:xfrm>
        </p:spPr>
      </p:sp>
      <p:sp>
        <p:nvSpPr>
          <p:cNvPr id="3" name="Notes Placeholder 2"/>
          <p:cNvSpPr>
            <a:spLocks noGrp="1"/>
          </p:cNvSpPr>
          <p:nvPr>
            <p:ph type="body" idx="1"/>
          </p:nvPr>
        </p:nvSpPr>
        <p:spPr>
          <a:xfrm>
            <a:off x="701040" y="4114800"/>
            <a:ext cx="5608320" cy="5181600"/>
          </a:xfrm>
        </p:spPr>
        <p:txBody>
          <a:bodyPr/>
          <a:lstStyle/>
          <a:p>
            <a:pPr marL="342900" marR="0" lvl="0" indent="-342900">
              <a:spcBef>
                <a:spcPts val="0"/>
              </a:spcBef>
              <a:spcAft>
                <a:spcPts val="0"/>
              </a:spcAft>
              <a:buFont typeface="Symbol" panose="05050102010706020507" pitchFamily="18" charset="2"/>
              <a:buChar char=""/>
              <a:tabLst>
                <a:tab pos="457200" algn="l"/>
              </a:tabLst>
            </a:pPr>
            <a:r>
              <a:rPr lang="en-CA" sz="1400" dirty="0">
                <a:effectLst/>
                <a:latin typeface="Arial" panose="020B0604020202020204" pitchFamily="34" charset="0"/>
                <a:ea typeface="Calibri" panose="020F0502020204030204" pitchFamily="34" charset="0"/>
                <a:cs typeface="Times New Roman" panose="02020603050405020304" pitchFamily="18" charset="0"/>
              </a:rPr>
              <a:t>In this case study, a real estate professional’s clients were looking to sell their existing home and find a new home.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tabLst>
                <a:tab pos="457200" algn="l"/>
              </a:tabLst>
            </a:pPr>
            <a:r>
              <a:rPr lang="en-CA" sz="1400" dirty="0">
                <a:effectLst/>
                <a:latin typeface="Arial" panose="020B0604020202020204" pitchFamily="34" charset="0"/>
                <a:ea typeface="Calibri" panose="020F0502020204030204" pitchFamily="34" charset="0"/>
                <a:cs typeface="Times New Roman" panose="02020603050405020304" pitchFamily="18" charset="0"/>
              </a:rPr>
              <a:t>At the suggestion of the real estate professional, the clients agreed to view Property A but insisted they did not wish to make an offer because the listing price was higher than their budget.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tabLst>
                <a:tab pos="457200" algn="l"/>
              </a:tabLst>
            </a:pPr>
            <a:r>
              <a:rPr lang="en-CA" sz="1400" dirty="0">
                <a:effectLst/>
                <a:latin typeface="Arial" panose="020B0604020202020204" pitchFamily="34" charset="0"/>
                <a:ea typeface="Calibri" panose="020F0502020204030204" pitchFamily="34" charset="0"/>
                <a:cs typeface="Times New Roman" panose="02020603050405020304" pitchFamily="18" charset="0"/>
              </a:rPr>
              <a:t>As a means of enticing his clients to make an offer over their budget, the real estate professional offered to loan his clients the funds to purchase Property A.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tabLst>
                <a:tab pos="457200" algn="l"/>
              </a:tabLst>
            </a:pPr>
            <a:r>
              <a:rPr lang="en-CA" sz="14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At no time did the real estate professional advise the clients that the loan offer on Property A may constitute a conflict of interest, nor did he suggest that the clients should obtain independent legal advice or appropriately document the loan offer as part of the offer to purchase.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tabLst>
                <a:tab pos="457200" algn="l"/>
                <a:tab pos="6080760" algn="r"/>
              </a:tabLst>
            </a:pPr>
            <a:r>
              <a:rPr lang="en-CA" sz="14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The clients made an offer on Property A, but it was not accepted.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tabLst>
                <a:tab pos="457200" algn="l"/>
              </a:tabLst>
            </a:pPr>
            <a:r>
              <a:rPr lang="en-US" sz="1400" dirty="0">
                <a:solidFill>
                  <a:srgbClr val="000000"/>
                </a:solidFill>
                <a:effectLst/>
                <a:uFill>
                  <a:solidFill>
                    <a:srgbClr val="000000"/>
                  </a:solidFill>
                </a:uFill>
                <a:latin typeface="Arial" panose="020B0604020202020204" pitchFamily="34" charset="0"/>
                <a:ea typeface="Times New Roman" panose="02020603050405020304" pitchFamily="18" charset="0"/>
              </a:rPr>
              <a:t>The clients subsequently made an offer on a different property, Property B, and received a counter-offer on this property. The counter-offer was higher than their budget. </a:t>
            </a:r>
          </a:p>
          <a:p>
            <a:pPr marL="342900" marR="0" lvl="0" indent="-342900">
              <a:spcBef>
                <a:spcPts val="0"/>
              </a:spcBef>
              <a:spcAft>
                <a:spcPts val="0"/>
              </a:spcAft>
              <a:buFont typeface="Symbol" panose="05050102010706020507" pitchFamily="18" charset="2"/>
              <a:buChar char=""/>
              <a:tabLst>
                <a:tab pos="457200" algn="l"/>
              </a:tabLst>
            </a:pPr>
            <a:r>
              <a:rPr lang="en-US" sz="1400" dirty="0">
                <a:solidFill>
                  <a:srgbClr val="000000"/>
                </a:solidFill>
                <a:effectLst/>
                <a:uFill>
                  <a:solidFill>
                    <a:srgbClr val="000000"/>
                  </a:solidFill>
                </a:uFill>
                <a:latin typeface="Arial" panose="020B0604020202020204" pitchFamily="34" charset="0"/>
                <a:ea typeface="Times New Roman" panose="02020603050405020304" pitchFamily="18" charset="0"/>
              </a:rPr>
              <a:t>In considering the counter-offer, the clients were still relying on the real estate professional’s previous loan offer associated with Property A.</a:t>
            </a:r>
            <a:endParaRPr lang="en-US" sz="2000" dirty="0">
              <a:effectLst/>
              <a:uFill>
                <a:solidFill>
                  <a:srgbClr val="000000"/>
                </a:solidFill>
              </a:uFill>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Symbol" panose="05050102010706020507" pitchFamily="18" charset="2"/>
              <a:buChar char=""/>
              <a:tabLst>
                <a:tab pos="457200" algn="l"/>
              </a:tabLst>
            </a:pPr>
            <a:r>
              <a:rPr lang="en-US" sz="1400" dirty="0">
                <a:solidFill>
                  <a:srgbClr val="000000"/>
                </a:solidFill>
                <a:effectLst/>
                <a:uFill>
                  <a:solidFill>
                    <a:srgbClr val="000000"/>
                  </a:solidFill>
                </a:uFill>
                <a:latin typeface="Arial" panose="020B0604020202020204" pitchFamily="34" charset="0"/>
                <a:ea typeface="Times New Roman" panose="02020603050405020304" pitchFamily="18" charset="0"/>
              </a:rPr>
              <a:t>The clients accepted the counter-offer, but the real estate professional reneged on the loan offer and the clients were left to find alternative financing. </a:t>
            </a:r>
            <a:endParaRPr lang="en-US" sz="2000" dirty="0">
              <a:effectLst/>
              <a:uFill>
                <a:solidFill>
                  <a:srgbClr val="000000"/>
                </a:solidFill>
              </a:uFill>
              <a:latin typeface="Times New Roman" panose="02020603050405020304" pitchFamily="18" charset="0"/>
              <a:ea typeface="Times New Roman" panose="02020603050405020304" pitchFamily="18" charset="0"/>
            </a:endParaRPr>
          </a:p>
          <a:p>
            <a:pPr marL="0" indent="0">
              <a:buFont typeface="Symbol" panose="05050102010706020507" pitchFamily="18" charset="2"/>
              <a:buNone/>
            </a:pPr>
            <a:endParaRPr lang="en-CA"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244018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lvl="0" indent="-285750">
              <a:spcBef>
                <a:spcPts val="0"/>
              </a:spcBef>
              <a:spcAft>
                <a:spcPts val="600"/>
              </a:spcAft>
              <a:buFont typeface="Arial" panose="020B0604020202020204" pitchFamily="34" charset="0"/>
              <a:buChar char="•"/>
            </a:pPr>
            <a:r>
              <a:rPr lang="en-CA" sz="1400" dirty="0">
                <a:latin typeface="Arial" panose="020B0604020202020204" pitchFamily="34" charset="0"/>
                <a:cs typeface="Arial" panose="020B0604020202020204" pitchFamily="34" charset="0"/>
              </a:rPr>
              <a:t>So, let’s talk this through. Where do you think this real estate professional went wrong? </a:t>
            </a:r>
            <a:r>
              <a:rPr lang="en-CA" sz="1400" b="1" i="1" dirty="0">
                <a:effectLst/>
                <a:latin typeface="Arial" panose="020B0604020202020204" pitchFamily="34" charset="0"/>
                <a:ea typeface="Calibri" panose="020F0502020204030204" pitchFamily="34" charset="0"/>
              </a:rPr>
              <a:t>(open for discussion)</a:t>
            </a:r>
            <a:endParaRPr lang="en-US" sz="1400" dirty="0">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27297689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473891"/>
            <a:ext cx="5608320" cy="4525729"/>
          </a:xfrm>
        </p:spPr>
        <p:txBody>
          <a:bodyPr/>
          <a:lstStyle/>
          <a:p>
            <a:pPr marL="342900" marR="0" lvl="0" indent="-342900">
              <a:buFont typeface="Symbol" panose="05050102010706020507" pitchFamily="18" charset="2"/>
              <a:buChar char=""/>
            </a:pPr>
            <a:r>
              <a:rPr lang="en-US" sz="1400" dirty="0">
                <a:solidFill>
                  <a:srgbClr val="000000"/>
                </a:solidFill>
                <a:effectLst/>
                <a:uFill>
                  <a:solidFill>
                    <a:srgbClr val="000000"/>
                  </a:solidFill>
                </a:uFill>
                <a:latin typeface="Arial" panose="020B0604020202020204" pitchFamily="34" charset="0"/>
                <a:ea typeface="Times New Roman" panose="02020603050405020304" pitchFamily="18" charset="0"/>
              </a:rPr>
              <a:t>A RECBC discipline committee found that the real estate professional’s offer created a conflict of interest. </a:t>
            </a:r>
            <a:endParaRPr lang="en-US" sz="2000" dirty="0">
              <a:effectLst/>
              <a:uFill>
                <a:solidFill>
                  <a:srgbClr val="000000"/>
                </a:solidFill>
              </a:uFill>
              <a:latin typeface="Times New Roman" panose="02020603050405020304" pitchFamily="18" charset="0"/>
              <a:ea typeface="Times New Roman" panose="02020603050405020304" pitchFamily="18" charset="0"/>
            </a:endParaRPr>
          </a:p>
          <a:p>
            <a:pPr marL="342900" marR="0" lvl="0" indent="-342900">
              <a:buFont typeface="Symbol" panose="05050102010706020507" pitchFamily="18" charset="2"/>
              <a:buChar char=""/>
            </a:pPr>
            <a:r>
              <a:rPr lang="en-US" sz="1400" dirty="0">
                <a:solidFill>
                  <a:srgbClr val="000000"/>
                </a:solidFill>
                <a:effectLst/>
                <a:uFill>
                  <a:solidFill>
                    <a:srgbClr val="000000"/>
                  </a:solidFill>
                </a:uFill>
                <a:latin typeface="Arial" panose="020B0604020202020204" pitchFamily="34" charset="0"/>
                <a:ea typeface="Times New Roman" panose="02020603050405020304" pitchFamily="18" charset="0"/>
              </a:rPr>
              <a:t>For example, by offering to lend money to the clients and essentially becoming their creditor, the real estate professional could not impartially carry out his duty to advise them about the benefits and risks of the loan terms, or the absence of loan terms. </a:t>
            </a:r>
            <a:endParaRPr lang="en-US" sz="2000" dirty="0">
              <a:effectLst/>
              <a:uFill>
                <a:solidFill>
                  <a:srgbClr val="000000"/>
                </a:solidFill>
              </a:uFill>
              <a:latin typeface="Times New Roman" panose="02020603050405020304" pitchFamily="18" charset="0"/>
              <a:ea typeface="Times New Roman" panose="02020603050405020304" pitchFamily="18" charset="0"/>
            </a:endParaRPr>
          </a:p>
          <a:p>
            <a:pPr marL="342900" marR="0" lvl="0" indent="-342900">
              <a:buFont typeface="Symbol" panose="05050102010706020507" pitchFamily="18" charset="2"/>
              <a:buChar char=""/>
            </a:pPr>
            <a:r>
              <a:rPr lang="en-US" sz="1400" dirty="0">
                <a:solidFill>
                  <a:srgbClr val="000000"/>
                </a:solidFill>
                <a:effectLst/>
                <a:uFill>
                  <a:solidFill>
                    <a:srgbClr val="000000"/>
                  </a:solidFill>
                </a:uFill>
                <a:latin typeface="Arial" panose="020B0604020202020204" pitchFamily="34" charset="0"/>
                <a:ea typeface="Times New Roman" panose="02020603050405020304" pitchFamily="18" charset="0"/>
              </a:rPr>
              <a:t>A loan would also provide him with remuneration through loan interest and increase his commission should the clients purchase a more expensive property than their original budget allowed. </a:t>
            </a:r>
            <a:endParaRPr lang="en-US" sz="2000" dirty="0">
              <a:effectLst/>
              <a:uFill>
                <a:solidFill>
                  <a:srgbClr val="000000"/>
                </a:solidFill>
              </a:uFill>
              <a:latin typeface="Times New Roman" panose="02020603050405020304" pitchFamily="18" charset="0"/>
              <a:ea typeface="Times New Roman" panose="02020603050405020304" pitchFamily="18" charset="0"/>
            </a:endParaRPr>
          </a:p>
          <a:p>
            <a:pPr marL="342900" marR="0" lvl="0" indent="-342900" algn="l">
              <a:spcBef>
                <a:spcPts val="0"/>
              </a:spcBef>
              <a:spcAft>
                <a:spcPts val="0"/>
              </a:spcAft>
              <a:buFont typeface="Symbol" panose="05050102010706020507" pitchFamily="18" charset="2"/>
              <a:buChar char=""/>
            </a:pPr>
            <a:r>
              <a:rPr lang="en-US" sz="1400" dirty="0">
                <a:solidFill>
                  <a:srgbClr val="000000"/>
                </a:solidFill>
                <a:effectLst/>
                <a:uFill>
                  <a:solidFill>
                    <a:srgbClr val="000000"/>
                  </a:solidFill>
                </a:uFill>
                <a:latin typeface="Arial" panose="020B0604020202020204" pitchFamily="34" charset="0"/>
                <a:ea typeface="Times New Roman" panose="02020603050405020304" pitchFamily="18" charset="0"/>
              </a:rPr>
              <a:t>The real estate professional was found to have committed professional misconduct in that he, among other things:</a:t>
            </a:r>
            <a:endParaRPr lang="en-US" sz="2000" b="0" dirty="0">
              <a:solidFill>
                <a:schemeClr val="tx1"/>
              </a:solidFill>
              <a:effectLst/>
              <a:uFill>
                <a:solidFill>
                  <a:srgbClr val="000000"/>
                </a:solidFill>
              </a:uFill>
              <a:latin typeface="Times New Roman" panose="02020603050405020304" pitchFamily="18" charset="0"/>
              <a:ea typeface="Times New Roman" panose="02020603050405020304" pitchFamily="18" charset="0"/>
            </a:endParaRPr>
          </a:p>
          <a:p>
            <a:pPr marL="800100" marR="0" lvl="1" indent="-342900" algn="l">
              <a:spcBef>
                <a:spcPts val="0"/>
              </a:spcBef>
              <a:spcAft>
                <a:spcPts val="0"/>
              </a:spcAft>
              <a:buFont typeface="Courier New" panose="02070309020205020404" pitchFamily="49" charset="0"/>
              <a:buChar char="o"/>
            </a:pPr>
            <a:r>
              <a:rPr lang="en-US" sz="1400" b="1" dirty="0">
                <a:solidFill>
                  <a:srgbClr val="000000"/>
                </a:solidFill>
                <a:effectLst/>
                <a:uFill>
                  <a:solidFill>
                    <a:srgbClr val="000000"/>
                  </a:solidFill>
                </a:uFill>
                <a:latin typeface="Arial" panose="020B0604020202020204" pitchFamily="34" charset="0"/>
                <a:ea typeface="Times New Roman" panose="02020603050405020304" pitchFamily="18" charset="0"/>
              </a:rPr>
              <a:t>enticed his clients to make an offer on Property A by offering to lend his clients funds</a:t>
            </a:r>
            <a:r>
              <a:rPr lang="en-US" sz="1400" dirty="0">
                <a:solidFill>
                  <a:srgbClr val="000000"/>
                </a:solidFill>
                <a:effectLst/>
                <a:uFill>
                  <a:solidFill>
                    <a:srgbClr val="000000"/>
                  </a:solidFill>
                </a:uFill>
                <a:latin typeface="Arial" panose="020B0604020202020204" pitchFamily="34" charset="0"/>
                <a:ea typeface="Times New Roman" panose="02020603050405020304" pitchFamily="18" charset="0"/>
              </a:rPr>
              <a:t>, contrary to ss. 3-3(a) [act in the best interests of the client], 3-3(</a:t>
            </a:r>
            <a:r>
              <a:rPr lang="en-US" sz="1400" dirty="0" err="1">
                <a:solidFill>
                  <a:srgbClr val="000000"/>
                </a:solidFill>
                <a:effectLst/>
                <a:uFill>
                  <a:solidFill>
                    <a:srgbClr val="000000"/>
                  </a:solidFill>
                </a:uFill>
                <a:latin typeface="Arial" panose="020B0604020202020204" pitchFamily="34" charset="0"/>
                <a:ea typeface="Times New Roman" panose="02020603050405020304" pitchFamily="18" charset="0"/>
              </a:rPr>
              <a:t>i</a:t>
            </a:r>
            <a:r>
              <a:rPr lang="en-US" sz="1400" dirty="0">
                <a:solidFill>
                  <a:srgbClr val="000000"/>
                </a:solidFill>
                <a:effectLst/>
                <a:uFill>
                  <a:solidFill>
                    <a:srgbClr val="000000"/>
                  </a:solidFill>
                </a:uFill>
                <a:latin typeface="Arial" panose="020B0604020202020204" pitchFamily="34" charset="0"/>
                <a:ea typeface="Times New Roman" panose="02020603050405020304" pitchFamily="18" charset="0"/>
              </a:rPr>
              <a:t>) [take reasonable steps to avoid a conflict of interest], 3-3(j) [promptly and fully disclose conflicts of interest to the client], and 3-4 [duty to act honestly and with reasonable care and skill] of the Rules; and </a:t>
            </a:r>
            <a:endParaRPr lang="en-US" sz="2000" b="0" dirty="0">
              <a:solidFill>
                <a:schemeClr val="tx1"/>
              </a:solidFill>
              <a:effectLst/>
              <a:uFill>
                <a:solidFill>
                  <a:srgbClr val="000000"/>
                </a:solidFill>
              </a:uFill>
              <a:latin typeface="Times New Roman" panose="02020603050405020304" pitchFamily="18" charset="0"/>
              <a:ea typeface="Times New Roman" panose="02020603050405020304" pitchFamily="18" charset="0"/>
            </a:endParaRPr>
          </a:p>
          <a:p>
            <a:pPr marL="800100" marR="0" lvl="1" indent="-342900" algn="l">
              <a:spcBef>
                <a:spcPts val="0"/>
              </a:spcBef>
              <a:spcAft>
                <a:spcPts val="0"/>
              </a:spcAft>
              <a:buFont typeface="Courier New" panose="02070309020205020404" pitchFamily="49" charset="0"/>
              <a:buChar char="o"/>
            </a:pPr>
            <a:r>
              <a:rPr lang="en-US" sz="1400" b="1" dirty="0">
                <a:solidFill>
                  <a:srgbClr val="000000"/>
                </a:solidFill>
                <a:effectLst/>
                <a:uFill>
                  <a:solidFill>
                    <a:srgbClr val="000000"/>
                  </a:solidFill>
                </a:uFill>
                <a:latin typeface="Arial" panose="020B0604020202020204" pitchFamily="34" charset="0"/>
                <a:ea typeface="Times New Roman" panose="02020603050405020304" pitchFamily="18" charset="0"/>
              </a:rPr>
              <a:t>offered to lend his clients funds to meet their financial obligations concerning Property B but later reneged on the offer</a:t>
            </a:r>
            <a:r>
              <a:rPr lang="en-US" sz="1400" dirty="0">
                <a:solidFill>
                  <a:srgbClr val="000000"/>
                </a:solidFill>
                <a:effectLst/>
                <a:uFill>
                  <a:solidFill>
                    <a:srgbClr val="000000"/>
                  </a:solidFill>
                </a:uFill>
                <a:latin typeface="Arial" panose="020B0604020202020204" pitchFamily="34" charset="0"/>
                <a:ea typeface="Times New Roman" panose="02020603050405020304" pitchFamily="18" charset="0"/>
              </a:rPr>
              <a:t>, contrary to ss 3-3(a) [act in the best interests of the client], 3-3(</a:t>
            </a:r>
            <a:r>
              <a:rPr lang="en-US" sz="1400" dirty="0" err="1">
                <a:solidFill>
                  <a:srgbClr val="000000"/>
                </a:solidFill>
                <a:effectLst/>
                <a:uFill>
                  <a:solidFill>
                    <a:srgbClr val="000000"/>
                  </a:solidFill>
                </a:uFill>
                <a:latin typeface="Arial" panose="020B0604020202020204" pitchFamily="34" charset="0"/>
                <a:ea typeface="Times New Roman" panose="02020603050405020304" pitchFamily="18" charset="0"/>
              </a:rPr>
              <a:t>i</a:t>
            </a:r>
            <a:r>
              <a:rPr lang="en-US" sz="1400" dirty="0">
                <a:solidFill>
                  <a:srgbClr val="000000"/>
                </a:solidFill>
                <a:effectLst/>
                <a:uFill>
                  <a:solidFill>
                    <a:srgbClr val="000000"/>
                  </a:solidFill>
                </a:uFill>
                <a:latin typeface="Arial" panose="020B0604020202020204" pitchFamily="34" charset="0"/>
                <a:ea typeface="Times New Roman" panose="02020603050405020304" pitchFamily="18" charset="0"/>
              </a:rPr>
              <a:t>) [take reasonable steps to avoid a conflict of interest], 3-3(j) [promptly and fully disclose conflicts of to the client], and 3-4 [act honestly and with reasonable care and skill] of the Rules. </a:t>
            </a:r>
            <a:endParaRPr lang="en-US" sz="2000" dirty="0">
              <a:effectLst/>
              <a:uFill>
                <a:solidFill>
                  <a:srgbClr val="000000"/>
                </a:solidFill>
              </a:uFill>
              <a:latin typeface="Times New Roman" panose="02020603050405020304" pitchFamily="18" charset="0"/>
              <a:ea typeface="Times New Roman" panose="02020603050405020304" pitchFamily="18" charset="0"/>
            </a:endParaRPr>
          </a:p>
          <a:p>
            <a:pPr marL="0" marR="0" lvl="0" indent="0">
              <a:buFont typeface="Symbol" panose="05050102010706020507" pitchFamily="18" charset="2"/>
              <a:buNone/>
            </a:pPr>
            <a:endParaRPr lang="en-CA" sz="1400" dirty="0"/>
          </a:p>
        </p:txBody>
      </p:sp>
    </p:spTree>
    <p:extLst>
      <p:ext uri="{BB962C8B-B14F-4D97-AF65-F5344CB8AC3E}">
        <p14:creationId xmlns:p14="http://schemas.microsoft.com/office/powerpoint/2010/main" val="25729797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Symbol" panose="05050102010706020507" pitchFamily="18" charset="2"/>
              <a:buChar char=""/>
            </a:pPr>
            <a:r>
              <a:rPr lang="en-CA" sz="1400" dirty="0">
                <a:effectLst/>
                <a:latin typeface="Arial" panose="020B0604020202020204" pitchFamily="34" charset="0"/>
                <a:ea typeface="Calibri" panose="020F0502020204030204" pitchFamily="34" charset="0"/>
                <a:cs typeface="Times New Roman" panose="02020603050405020304" pitchFamily="18" charset="0"/>
              </a:rPr>
              <a:t>What could you do to help identify and reduce risk in this scenario? </a:t>
            </a:r>
            <a:r>
              <a:rPr lang="en-CA" sz="1400" b="1" i="1" dirty="0">
                <a:effectLst/>
                <a:latin typeface="Arial" panose="020B0604020202020204" pitchFamily="34" charset="0"/>
                <a:ea typeface="Calibri" panose="020F0502020204030204" pitchFamily="34" charset="0"/>
                <a:cs typeface="Times New Roman" panose="02020603050405020304" pitchFamily="18" charset="0"/>
              </a:rPr>
              <a:t>(open for discussion)</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8438581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473892"/>
            <a:ext cx="5608320" cy="4429476"/>
          </a:xfrm>
        </p:spPr>
        <p:txBody>
          <a:bodyPr/>
          <a:lstStyle/>
          <a:p>
            <a:pPr marL="342900" marR="0" lvl="0" indent="-342900">
              <a:spcBef>
                <a:spcPts val="0"/>
              </a:spcBef>
              <a:spcAft>
                <a:spcPts val="0"/>
              </a:spcAft>
              <a:buFont typeface="Symbol" panose="05050102010706020507" pitchFamily="18" charset="2"/>
              <a:buChar char=""/>
            </a:pPr>
            <a:r>
              <a:rPr lang="en-CA" sz="1400" dirty="0">
                <a:solidFill>
                  <a:srgbClr val="030303"/>
                </a:solidFill>
                <a:effectLst/>
                <a:latin typeface="Arial" panose="020B0604020202020204" pitchFamily="34" charset="0"/>
                <a:ea typeface="Calibri" panose="020F0502020204030204" pitchFamily="34" charset="0"/>
                <a:cs typeface="Times New Roman" panose="02020603050405020304" pitchFamily="18" charset="0"/>
              </a:rPr>
              <a:t>Real estate professionals have a duty to avoid conflicts of interest.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CA" sz="1400" dirty="0">
                <a:solidFill>
                  <a:srgbClr val="030303"/>
                </a:solidFill>
                <a:effectLst/>
                <a:latin typeface="Arial" panose="020B0604020202020204" pitchFamily="34" charset="0"/>
                <a:ea typeface="Calibri" panose="020F0502020204030204" pitchFamily="34" charset="0"/>
                <a:cs typeface="Times New Roman" panose="02020603050405020304" pitchFamily="18" charset="0"/>
              </a:rPr>
              <a:t>As such, being able to identify conflicts that may occur can help guide the actions of a real estate professional. </a:t>
            </a:r>
          </a:p>
          <a:p>
            <a:pPr marL="342900" marR="0" lvl="0" indent="-342900">
              <a:spcBef>
                <a:spcPts val="0"/>
              </a:spcBef>
              <a:spcAft>
                <a:spcPts val="0"/>
              </a:spcAft>
              <a:buFont typeface="Symbol" panose="05050102010706020507" pitchFamily="18" charset="2"/>
              <a:buChar char=""/>
            </a:pPr>
            <a:r>
              <a:rPr lang="en-CA" sz="1400" dirty="0">
                <a:solidFill>
                  <a:srgbClr val="030303"/>
                </a:solidFill>
                <a:effectLst/>
                <a:latin typeface="Arial" panose="020B0604020202020204" pitchFamily="34" charset="0"/>
                <a:ea typeface="Calibri" panose="020F0502020204030204" pitchFamily="34" charset="0"/>
                <a:cs typeface="Times New Roman" panose="02020603050405020304" pitchFamily="18" charset="0"/>
              </a:rPr>
              <a:t>Real estate professionals must always work in their client's best interest.</a:t>
            </a:r>
            <a:endParaRPr lang="en-US"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CA" sz="1400" dirty="0">
                <a:solidFill>
                  <a:srgbClr val="030303"/>
                </a:solidFill>
                <a:effectLst/>
                <a:latin typeface="Arial" panose="020B0604020202020204" pitchFamily="34" charset="0"/>
                <a:ea typeface="Calibri" panose="020F0502020204030204" pitchFamily="34" charset="0"/>
              </a:rPr>
              <a:t>In this case, it would have been in the best interests of the clients to find them a property that was within their financial means, rather than offering them a loan to purchase a more expensive property.  </a:t>
            </a:r>
          </a:p>
          <a:p>
            <a:pPr marL="342900" marR="0" lvl="0" indent="-342900" algn="l" defTabSz="914400" rtl="0" eaLnBrk="1" fontAlgn="auto" latinLnBrk="0" hangingPunct="1">
              <a:lnSpc>
                <a:spcPct val="100000"/>
              </a:lnSpc>
              <a:spcBef>
                <a:spcPts val="0"/>
              </a:spcBef>
              <a:spcAft>
                <a:spcPts val="0"/>
              </a:spcAft>
              <a:buClrTx/>
              <a:buSzTx/>
              <a:buFont typeface="Symbol" panose="05050102010706020507" pitchFamily="18" charset="2"/>
              <a:buChar char=""/>
              <a:tabLst/>
              <a:defRPr/>
            </a:pPr>
            <a:r>
              <a:rPr lang="en-CA" sz="1400" kern="1200" dirty="0">
                <a:solidFill>
                  <a:schemeClr val="tx1"/>
                </a:solidFill>
                <a:effectLst/>
                <a:latin typeface="Arial" panose="020B0604020202020204" pitchFamily="34" charset="0"/>
                <a:ea typeface="+mn-ea"/>
                <a:cs typeface="Arial" panose="020B0604020202020204" pitchFamily="34" charset="0"/>
              </a:rPr>
              <a:t>It would also be in the best interest of the client to ensure they are prequalified and only making offers on homes they are prequalified for. </a:t>
            </a:r>
          </a:p>
          <a:p>
            <a:pPr marL="342900" marR="0" lvl="0" indent="-342900" algn="l" defTabSz="914400" rtl="0" eaLnBrk="1" fontAlgn="auto" latinLnBrk="0" hangingPunct="1">
              <a:lnSpc>
                <a:spcPct val="100000"/>
              </a:lnSpc>
              <a:spcBef>
                <a:spcPts val="0"/>
              </a:spcBef>
              <a:spcAft>
                <a:spcPts val="0"/>
              </a:spcAft>
              <a:buClrTx/>
              <a:buSzTx/>
              <a:buFont typeface="Symbol" panose="05050102010706020507" pitchFamily="18" charset="2"/>
              <a:buChar char=""/>
              <a:tabLst/>
              <a:defRPr/>
            </a:pPr>
            <a:r>
              <a:rPr lang="en-CA" sz="1400" kern="1200" dirty="0">
                <a:solidFill>
                  <a:schemeClr val="tx1"/>
                </a:solidFill>
                <a:effectLst/>
                <a:latin typeface="Arial" panose="020B0604020202020204" pitchFamily="34" charset="0"/>
                <a:ea typeface="+mn-ea"/>
                <a:cs typeface="Arial" panose="020B0604020202020204" pitchFamily="34" charset="0"/>
              </a:rPr>
              <a:t>To help reduce risk, real estate professionals should always document their actions and the advice provided to their clients.</a:t>
            </a:r>
            <a:endParaRPr lang="en-CA"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130960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Symbol" panose="05050102010706020507" pitchFamily="18" charset="2"/>
              <a:buChar char=""/>
            </a:pPr>
            <a:r>
              <a:rPr lang="en-CA" sz="1400" dirty="0">
                <a:effectLst/>
                <a:latin typeface="Arial" panose="020B0604020202020204" pitchFamily="34" charset="0"/>
                <a:ea typeface="Times New Roman" panose="02020603050405020304" pitchFamily="18" charset="0"/>
                <a:cs typeface="Times New Roman" panose="02020603050405020304" pitchFamily="18" charset="0"/>
              </a:rPr>
              <a:t>The second case study was provided by the Real Estate Errors &amp; Omissions Insurance Corporation.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CA" sz="1400" dirty="0">
                <a:effectLst/>
                <a:latin typeface="Arial" panose="020B0604020202020204" pitchFamily="34" charset="0"/>
                <a:ea typeface="Times New Roman" panose="02020603050405020304" pitchFamily="18" charset="0"/>
                <a:cs typeface="Times New Roman" panose="02020603050405020304" pitchFamily="18" charset="0"/>
              </a:rPr>
              <a:t>In this case study, we will explore a scenario where the buyer is related to the real estate professional representing the seller, thereby creating a conflict of interest.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CA" sz="1400" dirty="0"/>
          </a:p>
        </p:txBody>
      </p:sp>
    </p:spTree>
    <p:extLst>
      <p:ext uri="{BB962C8B-B14F-4D97-AF65-F5344CB8AC3E}">
        <p14:creationId xmlns:p14="http://schemas.microsoft.com/office/powerpoint/2010/main" val="25312338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486248"/>
            <a:ext cx="5608320" cy="4163481"/>
          </a:xfrm>
        </p:spPr>
        <p:txBody>
          <a:bodyPr/>
          <a:lstStyle/>
          <a:p>
            <a:pPr marL="342900" marR="0" lvl="0" indent="-342900">
              <a:spcBef>
                <a:spcPts val="0"/>
              </a:spcBef>
              <a:spcAft>
                <a:spcPts val="0"/>
              </a:spcAft>
              <a:buFont typeface="Symbol" panose="05050102010706020507" pitchFamily="18" charset="2"/>
              <a:buChar char=""/>
            </a:pPr>
            <a:r>
              <a:rPr lang="en-US" sz="1400" dirty="0">
                <a:effectLst/>
                <a:latin typeface="Arial" panose="020B0604020202020204" pitchFamily="34" charset="0"/>
                <a:ea typeface="Calibri" panose="020F0502020204030204" pitchFamily="34" charset="0"/>
                <a:cs typeface="Times New Roman" panose="02020603050405020304" pitchFamily="18" charset="0"/>
              </a:rPr>
              <a:t>In this scenario, a seller alleged that her real estate professional breached a fiduciary duty by not disclosing to her that the unrepresented successful buyer was her cousin.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1400" dirty="0">
                <a:effectLst/>
                <a:latin typeface="Arial" panose="020B0604020202020204" pitchFamily="34" charset="0"/>
                <a:ea typeface="Calibri" panose="020F0502020204030204" pitchFamily="34" charset="0"/>
                <a:cs typeface="Times New Roman" panose="02020603050405020304" pitchFamily="18" charset="0"/>
              </a:rPr>
              <a:t>Although the real estate professional insisted this was widely known by everyone, the seller disputed having such knowledge and asserted there was no written disclosure of the relationship.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1400" dirty="0">
                <a:effectLst/>
                <a:latin typeface="Arial" panose="020B0604020202020204" pitchFamily="34" charset="0"/>
                <a:ea typeface="Calibri" panose="020F0502020204030204" pitchFamily="34" charset="0"/>
                <a:cs typeface="Times New Roman" panose="02020603050405020304" pitchFamily="18" charset="0"/>
              </a:rPr>
              <a:t>Further, the evidence from the seller was that the successful buyer (the relative) paid less than fair market value.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1400" dirty="0"/>
          </a:p>
        </p:txBody>
      </p:sp>
    </p:spTree>
    <p:extLst>
      <p:ext uri="{BB962C8B-B14F-4D97-AF65-F5344CB8AC3E}">
        <p14:creationId xmlns:p14="http://schemas.microsoft.com/office/powerpoint/2010/main" val="21337612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buFont typeface="Symbol" panose="05050102010706020507" pitchFamily="18" charset="2"/>
              <a:buChar char=""/>
            </a:pPr>
            <a:r>
              <a:rPr lang="en-CA" sz="1400" dirty="0">
                <a:effectLst/>
                <a:latin typeface="Arial" panose="020B0604020202020204" pitchFamily="34" charset="0"/>
                <a:ea typeface="Calibri" panose="020F0502020204030204" pitchFamily="34" charset="0"/>
              </a:rPr>
              <a:t>So, let’s talk this through. Where did this real estate professional go wrong? </a:t>
            </a:r>
            <a:r>
              <a:rPr lang="en-CA" sz="1400" b="1" i="1" dirty="0">
                <a:effectLst/>
                <a:latin typeface="Arial" panose="020B0604020202020204" pitchFamily="34" charset="0"/>
                <a:ea typeface="Calibri" panose="020F0502020204030204" pitchFamily="34" charset="0"/>
              </a:rPr>
              <a:t>(open for discussion)</a:t>
            </a:r>
            <a:endParaRPr lang="en-CA" sz="1400" dirty="0"/>
          </a:p>
        </p:txBody>
      </p:sp>
    </p:spTree>
    <p:extLst>
      <p:ext uri="{BB962C8B-B14F-4D97-AF65-F5344CB8AC3E}">
        <p14:creationId xmlns:p14="http://schemas.microsoft.com/office/powerpoint/2010/main" val="94778914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Symbol" panose="05050102010706020507" pitchFamily="18" charset="2"/>
              <a:buChar char=""/>
            </a:pPr>
            <a:r>
              <a:rPr lang="en-CA" sz="1400" dirty="0">
                <a:effectLst/>
                <a:latin typeface="Arial" panose="020B0604020202020204" pitchFamily="34" charset="0"/>
                <a:ea typeface="Calibri" panose="020F0502020204030204" pitchFamily="34" charset="0"/>
                <a:cs typeface="Times New Roman" panose="02020603050405020304" pitchFamily="18" charset="0"/>
              </a:rPr>
              <a:t>This claim illustrates the appearance of a conflict of interest, even though there was no evidence that the seller's agent had preferred the interests of her cousin over that of her client, the seller.</a:t>
            </a:r>
          </a:p>
          <a:p>
            <a:pPr marL="342900" marR="0" lvl="0" indent="-342900" algn="l" defTabSz="914400" rtl="0" eaLnBrk="1" fontAlgn="auto" latinLnBrk="0" hangingPunct="1">
              <a:lnSpc>
                <a:spcPct val="100000"/>
              </a:lnSpc>
              <a:spcBef>
                <a:spcPts val="0"/>
              </a:spcBef>
              <a:spcAft>
                <a:spcPts val="0"/>
              </a:spcAft>
              <a:buClrTx/>
              <a:buSzTx/>
              <a:buFont typeface="Symbol" panose="05050102010706020507" pitchFamily="18" charset="2"/>
              <a:buChar char=""/>
              <a:tabLst/>
              <a:defRPr/>
            </a:pPr>
            <a:r>
              <a:rPr lang="en-US" sz="1800" dirty="0">
                <a:effectLst/>
                <a:latin typeface="Arial" panose="020B0604020202020204" pitchFamily="34" charset="0"/>
                <a:ea typeface="Calibri" panose="020F0502020204030204" pitchFamily="34" charset="0"/>
                <a:cs typeface="Times New Roman" panose="02020603050405020304" pitchFamily="18" charset="0"/>
              </a:rPr>
              <a:t>It underscores the role of perception when it comes to conflicts of interest and the importance of documenting disclosures.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1400" dirty="0">
                <a:effectLst/>
                <a:latin typeface="Arial" panose="020B0604020202020204" pitchFamily="34" charset="0"/>
                <a:ea typeface="Calibri" panose="020F0502020204030204" pitchFamily="34" charset="0"/>
                <a:cs typeface="Times New Roman" panose="02020603050405020304" pitchFamily="18" charset="0"/>
              </a:rPr>
              <a:t>While not highlighted here, this situation also involves disclosure requirements as they pertain to material information and disclosure requirements when real estate professionals, associates or family members acquire or dispose of property.</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1051441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a:extLst>
              <a:ext uri="{FF2B5EF4-FFF2-40B4-BE49-F238E27FC236}">
                <a16:creationId xmlns:a16="http://schemas.microsoft.com/office/drawing/2014/main" id="{11AAE14C-C9A3-455F-8B76-07BF44861A6C}"/>
              </a:ext>
            </a:extLst>
          </p:cNvPr>
          <p:cNvSpPr>
            <a:spLocks noGrp="1"/>
          </p:cNvSpPr>
          <p:nvPr>
            <p:ph type="body" idx="1"/>
          </p:nvPr>
        </p:nvSpPr>
        <p:spPr/>
        <p:txBody>
          <a:bodyPr/>
          <a:lstStyle/>
          <a:p>
            <a:pPr marL="342900" marR="0" lvl="0" indent="-342900">
              <a:spcBef>
                <a:spcPts val="0"/>
              </a:spcBef>
              <a:spcAft>
                <a:spcPts val="0"/>
              </a:spcAft>
              <a:buFont typeface="Symbol" panose="05050102010706020507" pitchFamily="18" charset="2"/>
              <a:buChar char=""/>
            </a:pPr>
            <a:r>
              <a:rPr lang="en-CA" sz="1400" dirty="0">
                <a:effectLst/>
                <a:latin typeface="Arial" panose="020B0604020202020204" pitchFamily="34" charset="0"/>
                <a:ea typeface="Calibri" panose="020F0502020204030204" pitchFamily="34" charset="0"/>
                <a:cs typeface="Times New Roman" panose="02020603050405020304" pitchFamily="18" charset="0"/>
              </a:rPr>
              <a:t>This is Dakota.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CA" sz="1400" dirty="0">
                <a:effectLst/>
                <a:latin typeface="Arial" panose="020B0604020202020204" pitchFamily="34" charset="0"/>
                <a:ea typeface="Calibri" panose="020F0502020204030204" pitchFamily="34" charset="0"/>
                <a:cs typeface="Times New Roman" panose="02020603050405020304" pitchFamily="18" charset="0"/>
              </a:rPr>
              <a:t>Dakota is a real estate professional and has been looking for a home for her family for some time.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CA" sz="1400" dirty="0">
                <a:effectLst/>
                <a:latin typeface="Arial" panose="020B0604020202020204" pitchFamily="34" charset="0"/>
                <a:ea typeface="Calibri" panose="020F0502020204030204" pitchFamily="34" charset="0"/>
                <a:cs typeface="Times New Roman" panose="02020603050405020304" pitchFamily="18" charset="0"/>
              </a:rPr>
              <a:t>One of Dakota’s team members has listed this home, and asked Dakota to help with the marketing.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CA" sz="1400" dirty="0">
                <a:effectLst/>
                <a:latin typeface="Arial" panose="020B0604020202020204" pitchFamily="34" charset="0"/>
                <a:ea typeface="Calibri" panose="020F0502020204030204" pitchFamily="34" charset="0"/>
                <a:cs typeface="Times New Roman" panose="02020603050405020304" pitchFamily="18" charset="0"/>
              </a:rPr>
              <a:t>Upon viewing the home, she becomes interested in purchasing it for her family and wants to make an offer.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CA" sz="1400" dirty="0">
                <a:effectLst/>
                <a:latin typeface="Arial" panose="020B0604020202020204" pitchFamily="34" charset="0"/>
                <a:ea typeface="Calibri" panose="020F0502020204030204" pitchFamily="34" charset="0"/>
                <a:cs typeface="Times New Roman" panose="02020603050405020304" pitchFamily="18" charset="0"/>
              </a:rPr>
              <a:t>However, as the home is listed by one of her team members, </a:t>
            </a:r>
            <a:r>
              <a:rPr lang="en-US" sz="1400" dirty="0">
                <a:effectLst/>
                <a:latin typeface="Arial" panose="020B0604020202020204" pitchFamily="34" charset="0"/>
                <a:ea typeface="Calibri" panose="020F0502020204030204" pitchFamily="34" charset="0"/>
                <a:cs typeface="Times New Roman" panose="02020603050405020304" pitchFamily="18" charset="0"/>
              </a:rPr>
              <a:t>Dakota recognizes this might present a conflict of interest.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86147024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600"/>
              </a:spcAft>
              <a:buFont typeface="Symbol" panose="05050102010706020507" pitchFamily="18" charset="2"/>
              <a:buChar char=""/>
            </a:pPr>
            <a:r>
              <a:rPr lang="en-CA" sz="1400" dirty="0">
                <a:effectLst/>
                <a:latin typeface="Arial" panose="020B0604020202020204" pitchFamily="34" charset="0"/>
                <a:ea typeface="Calibri" panose="020F0502020204030204" pitchFamily="34" charset="0"/>
                <a:cs typeface="Times New Roman" panose="02020603050405020304" pitchFamily="18" charset="0"/>
              </a:rPr>
              <a:t>How could you identify and reduce risk in </a:t>
            </a:r>
            <a:r>
              <a:rPr lang="en-CA" sz="1400" i="1" dirty="0">
                <a:effectLst/>
                <a:latin typeface="Arial" panose="020B0604020202020204" pitchFamily="34" charset="0"/>
                <a:ea typeface="Calibri" panose="020F0502020204030204" pitchFamily="34" charset="0"/>
                <a:cs typeface="Times New Roman" panose="02020603050405020304" pitchFamily="18" charset="0"/>
              </a:rPr>
              <a:t>this </a:t>
            </a:r>
            <a:r>
              <a:rPr lang="en-CA" sz="1400" dirty="0">
                <a:effectLst/>
                <a:latin typeface="Arial" panose="020B0604020202020204" pitchFamily="34" charset="0"/>
                <a:ea typeface="Calibri" panose="020F0502020204030204" pitchFamily="34" charset="0"/>
                <a:cs typeface="Times New Roman" panose="02020603050405020304" pitchFamily="18" charset="0"/>
              </a:rPr>
              <a:t>scenario? </a:t>
            </a:r>
            <a:r>
              <a:rPr lang="en-CA" sz="1400" b="1" i="1" dirty="0">
                <a:effectLst/>
                <a:latin typeface="Arial" panose="020B0604020202020204" pitchFamily="34" charset="0"/>
                <a:ea typeface="Calibri" panose="020F0502020204030204" pitchFamily="34" charset="0"/>
                <a:cs typeface="Times New Roman" panose="02020603050405020304" pitchFamily="18" charset="0"/>
              </a:rPr>
              <a:t>(open for discussion)</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spcBef>
                <a:spcPts val="0"/>
              </a:spcBef>
              <a:spcAft>
                <a:spcPts val="600"/>
              </a:spcAft>
              <a:buFont typeface="Symbol" panose="05050102010706020507" pitchFamily="18" charset="2"/>
              <a:buNone/>
            </a:pPr>
            <a:endParaRPr lang="en-CA" sz="1400" b="0" i="0" dirty="0">
              <a:effectLst/>
              <a:latin typeface="Arial" panose="020B0604020202020204" pitchFamily="34" charset="0"/>
              <a:ea typeface="Calibri" panose="020F0502020204030204" pitchFamily="34" charset="0"/>
            </a:endParaRPr>
          </a:p>
        </p:txBody>
      </p:sp>
    </p:spTree>
    <p:extLst>
      <p:ext uri="{BB962C8B-B14F-4D97-AF65-F5344CB8AC3E}">
        <p14:creationId xmlns:p14="http://schemas.microsoft.com/office/powerpoint/2010/main" val="405338043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473892"/>
            <a:ext cx="5608320" cy="4718234"/>
          </a:xfrm>
        </p:spPr>
        <p:txBody>
          <a:bodyPr/>
          <a:lstStyle/>
          <a:p>
            <a:pPr marL="342900" marR="0" lvl="0" indent="-342900">
              <a:spcBef>
                <a:spcPts val="0"/>
              </a:spcBef>
              <a:spcAft>
                <a:spcPts val="0"/>
              </a:spcAft>
              <a:buFont typeface="Symbol" panose="05050102010706020507" pitchFamily="18" charset="2"/>
              <a:buChar char=""/>
            </a:pPr>
            <a:r>
              <a:rPr lang="en-CA" sz="1400" dirty="0">
                <a:solidFill>
                  <a:srgbClr val="030303"/>
                </a:solidFill>
                <a:effectLst/>
                <a:latin typeface="Arial" panose="020B0604020202020204" pitchFamily="34" charset="0"/>
                <a:ea typeface="Calibri" panose="020F0502020204030204" pitchFamily="34" charset="0"/>
                <a:cs typeface="Times New Roman" panose="02020603050405020304" pitchFamily="18" charset="0"/>
              </a:rPr>
              <a:t>Real estate professionals have a duty to avoid conflicts of interest.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buFont typeface="Symbol" panose="05050102010706020507" pitchFamily="18" charset="2"/>
              <a:buChar char=""/>
            </a:pPr>
            <a:r>
              <a:rPr lang="en-CA" sz="1400" dirty="0">
                <a:solidFill>
                  <a:srgbClr val="030303"/>
                </a:solidFill>
                <a:effectLst/>
                <a:latin typeface="Arial" panose="020B0604020202020204" pitchFamily="34" charset="0"/>
                <a:ea typeface="Times New Roman" panose="02020603050405020304" pitchFamily="18" charset="0"/>
              </a:rPr>
              <a:t>As such, being able to identify conflicts that may occur can help guide the actions of a real estate professional. </a:t>
            </a:r>
            <a:endParaRPr lang="en-US" sz="2000" dirty="0">
              <a:effectLst/>
              <a:latin typeface="Times New Roman" panose="02020603050405020304" pitchFamily="18" charset="0"/>
              <a:ea typeface="Times New Roman" panose="02020603050405020304" pitchFamily="18" charset="0"/>
            </a:endParaRPr>
          </a:p>
          <a:p>
            <a:pPr marL="342900" marR="0" lvl="0" indent="-342900">
              <a:buFont typeface="Symbol" panose="05050102010706020507" pitchFamily="18" charset="2"/>
              <a:buChar char=""/>
            </a:pPr>
            <a:r>
              <a:rPr lang="en-CA" sz="1400" dirty="0">
                <a:solidFill>
                  <a:srgbClr val="030303"/>
                </a:solidFill>
                <a:effectLst/>
                <a:latin typeface="Arial" panose="020B0604020202020204" pitchFamily="34" charset="0"/>
                <a:ea typeface="Times New Roman" panose="02020603050405020304" pitchFamily="18" charset="0"/>
              </a:rPr>
              <a:t>In this case, the real estate professional should have informed her managing broker and sought guidance to help inform her actions.</a:t>
            </a:r>
            <a:endParaRPr lang="en-US" sz="2000" dirty="0">
              <a:effectLst/>
              <a:latin typeface="Times New Roman" panose="02020603050405020304" pitchFamily="18" charset="0"/>
              <a:ea typeface="Times New Roman" panose="02020603050405020304" pitchFamily="18" charset="0"/>
            </a:endParaRPr>
          </a:p>
          <a:p>
            <a:pPr marL="342900" marR="0" lvl="0" indent="-342900">
              <a:buFont typeface="Symbol" panose="05050102010706020507" pitchFamily="18" charset="2"/>
              <a:buChar char=""/>
            </a:pPr>
            <a:r>
              <a:rPr lang="en-US" sz="1400" dirty="0">
                <a:solidFill>
                  <a:srgbClr val="030303"/>
                </a:solidFill>
                <a:effectLst/>
                <a:latin typeface="Arial" panose="020B0604020202020204" pitchFamily="34" charset="0"/>
                <a:ea typeface="Times New Roman" panose="02020603050405020304" pitchFamily="18" charset="0"/>
              </a:rPr>
              <a:t>Even if the close family member did not fall under the requirements for the real estate professional to complete a Disclosure of Interest in Trade or fall within the broader disclosure requirements under the REALTOR® Code, the real estate professional should have </a:t>
            </a:r>
            <a:r>
              <a:rPr lang="en-CA" sz="1400" dirty="0">
                <a:solidFill>
                  <a:srgbClr val="030303"/>
                </a:solidFill>
                <a:effectLst/>
                <a:latin typeface="Arial" panose="020B0604020202020204" pitchFamily="34" charset="0"/>
                <a:ea typeface="Times New Roman" panose="02020603050405020304" pitchFamily="18" charset="0"/>
              </a:rPr>
              <a:t>considered disclosing the potential conflict of interest. This information could be material information that would influence the client's decision to sell.</a:t>
            </a:r>
            <a:endParaRPr lang="en-US" sz="2000" dirty="0">
              <a:effectLst/>
              <a:latin typeface="Times New Roman" panose="02020603050405020304" pitchFamily="18" charset="0"/>
              <a:ea typeface="Times New Roman" panose="02020603050405020304" pitchFamily="18" charset="0"/>
            </a:endParaRPr>
          </a:p>
          <a:p>
            <a:pPr marL="342900" marR="0" lvl="0" indent="-342900">
              <a:buFont typeface="Symbol" panose="05050102010706020507" pitchFamily="18" charset="2"/>
              <a:buChar char=""/>
            </a:pPr>
            <a:r>
              <a:rPr lang="en-US" sz="1400" dirty="0">
                <a:solidFill>
                  <a:srgbClr val="030303"/>
                </a:solidFill>
                <a:effectLst/>
                <a:latin typeface="Arial" panose="020B0604020202020204" pitchFamily="34" charset="0"/>
                <a:ea typeface="Times New Roman" panose="02020603050405020304" pitchFamily="18" charset="0"/>
              </a:rPr>
              <a:t>By disclosing the relationship and advising the seller to seek independent legal advice, the seller would have the opportunity to make an informed decision.</a:t>
            </a:r>
            <a:endParaRPr lang="en-US" sz="2000" dirty="0">
              <a:solidFill>
                <a:schemeClr val="tx1"/>
              </a:solidFill>
              <a:effectLst/>
              <a:latin typeface="Times New Roman" panose="02020603050405020304" pitchFamily="18" charset="0"/>
              <a:ea typeface="Times New Roman" panose="02020603050405020304" pitchFamily="18" charset="0"/>
            </a:endParaRPr>
          </a:p>
          <a:p>
            <a:pPr marL="342900" marR="0" lvl="0" indent="-342900">
              <a:buFont typeface="Symbol" panose="05050102010706020507" pitchFamily="18" charset="2"/>
              <a:buChar char=""/>
            </a:pPr>
            <a:r>
              <a:rPr lang="en-US" sz="1400" dirty="0">
                <a:solidFill>
                  <a:srgbClr val="030303"/>
                </a:solidFill>
                <a:effectLst/>
                <a:latin typeface="Arial" panose="020B0604020202020204" pitchFamily="34" charset="0"/>
                <a:ea typeface="Calibri" panose="020F0502020204030204" pitchFamily="34" charset="0"/>
              </a:rPr>
              <a:t>The real estate professional could have also mitigated risk by documenting this disclosure. </a:t>
            </a:r>
            <a:endParaRPr lang="en-US" sz="1400" dirty="0"/>
          </a:p>
        </p:txBody>
      </p:sp>
    </p:spTree>
    <p:extLst>
      <p:ext uri="{BB962C8B-B14F-4D97-AF65-F5344CB8AC3E}">
        <p14:creationId xmlns:p14="http://schemas.microsoft.com/office/powerpoint/2010/main" val="288545314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a:extLst>
              <a:ext uri="{FF2B5EF4-FFF2-40B4-BE49-F238E27FC236}">
                <a16:creationId xmlns:a16="http://schemas.microsoft.com/office/drawing/2014/main" id="{11AAE14C-C9A3-455F-8B76-07BF44861A6C}"/>
              </a:ext>
            </a:extLst>
          </p:cNvPr>
          <p:cNvSpPr>
            <a:spLocks noGrp="1"/>
          </p:cNvSpPr>
          <p:nvPr>
            <p:ph type="body" idx="1"/>
          </p:nvPr>
        </p:nvSpPr>
        <p:spPr/>
        <p:txBody>
          <a:bodyPr/>
          <a:lstStyle/>
          <a:p>
            <a:pPr marL="342900" marR="0" lvl="0" indent="-342900">
              <a:spcBef>
                <a:spcPts val="0"/>
              </a:spcBef>
              <a:spcAft>
                <a:spcPts val="0"/>
              </a:spcAft>
              <a:buFont typeface="Symbol" panose="05050102010706020507" pitchFamily="18" charset="2"/>
              <a:buChar char=""/>
            </a:pPr>
            <a:r>
              <a:rPr lang="en-CA" sz="1400" dirty="0">
                <a:effectLst/>
                <a:latin typeface="Arial" panose="020B0604020202020204" pitchFamily="34" charset="0"/>
                <a:ea typeface="Times New Roman" panose="02020603050405020304" pitchFamily="18" charset="0"/>
                <a:cs typeface="Times New Roman" panose="02020603050405020304" pitchFamily="18" charset="0"/>
              </a:rPr>
              <a:t>Now that we’ve reviewed two case studies involving conflicts of interest, have these influenced how you feel Dakota should proceed? </a:t>
            </a:r>
            <a:r>
              <a:rPr lang="en-CA" sz="1400" b="1" i="1" dirty="0">
                <a:effectLst/>
                <a:latin typeface="Arial" panose="020B0604020202020204" pitchFamily="34" charset="0"/>
                <a:ea typeface="Times New Roman" panose="02020603050405020304" pitchFamily="18" charset="0"/>
                <a:cs typeface="Times New Roman" panose="02020603050405020304" pitchFamily="18" charset="0"/>
              </a:rPr>
              <a:t>(open for discussion)</a:t>
            </a:r>
          </a:p>
        </p:txBody>
      </p:sp>
    </p:spTree>
    <p:extLst>
      <p:ext uri="{BB962C8B-B14F-4D97-AF65-F5344CB8AC3E}">
        <p14:creationId xmlns:p14="http://schemas.microsoft.com/office/powerpoint/2010/main" val="22515478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473891"/>
            <a:ext cx="5608320" cy="4585887"/>
          </a:xfrm>
        </p:spPr>
        <p:txBody>
          <a:bodyPr/>
          <a:lstStyle/>
          <a:p>
            <a:pPr marL="342900" marR="0" lvl="0" indent="-342900">
              <a:spcBef>
                <a:spcPts val="0"/>
              </a:spcBef>
              <a:spcAft>
                <a:spcPts val="0"/>
              </a:spcAft>
              <a:buFont typeface="Symbol" panose="05050102010706020507" pitchFamily="18" charset="2"/>
              <a:buChar char=""/>
            </a:pPr>
            <a:r>
              <a:rPr lang="en-CA" sz="1200" dirty="0">
                <a:effectLst/>
                <a:latin typeface="Arial" panose="020B0604020202020204" pitchFamily="34" charset="0"/>
                <a:ea typeface="Calibri" panose="020F0502020204030204" pitchFamily="34" charset="0"/>
                <a:cs typeface="Times New Roman" panose="02020603050405020304" pitchFamily="18" charset="0"/>
              </a:rPr>
              <a:t>To determine how Dakota should proceed in this situation, we first need to acknowledge that there may be different aspects of this scenario that will have an impact on Dakota’s actions.</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CA" sz="1200" dirty="0">
                <a:effectLst/>
                <a:latin typeface="Arial" panose="020B0604020202020204" pitchFamily="34" charset="0"/>
                <a:ea typeface="Calibri" panose="020F0502020204030204" pitchFamily="34" charset="0"/>
                <a:cs typeface="Times New Roman" panose="02020603050405020304" pitchFamily="18" charset="0"/>
              </a:rPr>
              <a:t>Dakota should firstly assess the risk, use her professional judgement in informing her actions, and follow the practice guidance from RECBC when buying a property listed with her brokerage under brokerage agency. </a:t>
            </a:r>
          </a:p>
          <a:p>
            <a:pPr marL="342900" marR="0" lvl="0" indent="-342900">
              <a:spcBef>
                <a:spcPts val="0"/>
              </a:spcBef>
              <a:spcAft>
                <a:spcPts val="0"/>
              </a:spcAft>
              <a:buFont typeface="Symbol" panose="05050102010706020507" pitchFamily="18" charset="2"/>
              <a:buChar char=""/>
            </a:pPr>
            <a:r>
              <a:rPr lang="en-CA" sz="1200" dirty="0">
                <a:effectLst/>
                <a:latin typeface="Arial" panose="020B0604020202020204" pitchFamily="34" charset="0"/>
                <a:ea typeface="Calibri" panose="020F0502020204030204" pitchFamily="34" charset="0"/>
                <a:cs typeface="Times New Roman" panose="02020603050405020304" pitchFamily="18" charset="0"/>
              </a:rPr>
              <a:t>If a licensee decides to take a substantial professional risk and make an offer to buy their own listing or, in the case of brokerage agency, any property listed with their brokerage, </a:t>
            </a:r>
            <a:r>
              <a:rPr lang="en-US" sz="1200" dirty="0">
                <a:effectLst/>
                <a:latin typeface="Arial" panose="020B0604020202020204" pitchFamily="34" charset="0"/>
                <a:ea typeface="Calibri" panose="020F0502020204030204" pitchFamily="34" charset="0"/>
                <a:cs typeface="Times New Roman" panose="02020603050405020304" pitchFamily="18" charset="0"/>
              </a:rPr>
              <a:t>they are advised as follows by RECBC: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spcBef>
                <a:spcPts val="0"/>
              </a:spcBef>
              <a:spcAft>
                <a:spcPts val="0"/>
              </a:spcAft>
              <a:buFont typeface="Courier New" panose="02070309020205020404" pitchFamily="49" charset="0"/>
              <a:buChar char="o"/>
            </a:pPr>
            <a:r>
              <a:rPr lang="en-CA" sz="1200" b="1" dirty="0">
                <a:effectLst/>
                <a:latin typeface="Arial" panose="020B0604020202020204" pitchFamily="34" charset="0"/>
                <a:ea typeface="Calibri" panose="020F0502020204030204" pitchFamily="34" charset="0"/>
                <a:cs typeface="Times New Roman" panose="02020603050405020304" pitchFamily="18" charset="0"/>
              </a:rPr>
              <a:t>Before Negotiations</a:t>
            </a:r>
            <a:r>
              <a:rPr lang="en-CA" sz="1200" dirty="0">
                <a:effectLst/>
                <a:latin typeface="Arial" panose="020B0604020202020204" pitchFamily="34" charset="0"/>
                <a:ea typeface="Calibri" panose="020F0502020204030204" pitchFamily="34" charset="0"/>
                <a:cs typeface="Times New Roman" panose="02020603050405020304" pitchFamily="18" charset="0"/>
              </a:rPr>
              <a:t>: Before commencing negotiations with the seller to purchase their property, Dakota should advise her managing broker of her intentions. If her managing broker approves of proceeding with the proposed purchase, she should continue to involve her managing broker or their designate throughout the buying process.</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spcBef>
                <a:spcPts val="0"/>
              </a:spcBef>
              <a:spcAft>
                <a:spcPts val="0"/>
              </a:spcAft>
              <a:buFont typeface="Courier New" panose="02070309020205020404" pitchFamily="49" charset="0"/>
              <a:buChar char="o"/>
            </a:pPr>
            <a:r>
              <a:rPr lang="en-CA" sz="1200" b="1" dirty="0">
                <a:effectLst/>
                <a:latin typeface="Arial" panose="020B0604020202020204" pitchFamily="34" charset="0"/>
                <a:ea typeface="Calibri" panose="020F0502020204030204" pitchFamily="34" charset="0"/>
                <a:cs typeface="Times New Roman" panose="02020603050405020304" pitchFamily="18" charset="0"/>
              </a:rPr>
              <a:t>Full Disclosure</a:t>
            </a:r>
            <a:r>
              <a:rPr lang="en-CA" sz="1200" dirty="0">
                <a:effectLst/>
                <a:latin typeface="Arial" panose="020B0604020202020204" pitchFamily="34" charset="0"/>
                <a:ea typeface="Calibri" panose="020F0502020204030204" pitchFamily="34" charset="0"/>
                <a:cs typeface="Times New Roman" panose="02020603050405020304" pitchFamily="18" charset="0"/>
              </a:rPr>
              <a:t>: Dakota should promptly and fully disclose the conflict of interest to the seller as summarized above and confirm such disclosure in writing.</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spcBef>
                <a:spcPts val="0"/>
              </a:spcBef>
              <a:spcAft>
                <a:spcPts val="0"/>
              </a:spcAft>
              <a:buFont typeface="Courier New" panose="02070309020205020404" pitchFamily="49" charset="0"/>
              <a:buChar char="o"/>
            </a:pPr>
            <a:r>
              <a:rPr lang="en-CA" sz="1200" b="1" dirty="0">
                <a:effectLst/>
                <a:latin typeface="Arial" panose="020B0604020202020204" pitchFamily="34" charset="0"/>
                <a:ea typeface="Calibri" panose="020F0502020204030204" pitchFamily="34" charset="0"/>
                <a:cs typeface="Times New Roman" panose="02020603050405020304" pitchFamily="18" charset="0"/>
              </a:rPr>
              <a:t>Option to Cancel Listing:</a:t>
            </a:r>
            <a:r>
              <a:rPr lang="en-CA" sz="1200" dirty="0">
                <a:effectLst/>
                <a:latin typeface="Arial" panose="020B0604020202020204" pitchFamily="34" charset="0"/>
                <a:ea typeface="Calibri" panose="020F0502020204030204" pitchFamily="34" charset="0"/>
                <a:cs typeface="Times New Roman" panose="02020603050405020304" pitchFamily="18" charset="0"/>
              </a:rPr>
              <a:t> Dakota’s team should give the seller the option to cancel the service agreement (listing) and the opportunity to seek independent representation.</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spcBef>
                <a:spcPts val="0"/>
              </a:spcBef>
              <a:spcAft>
                <a:spcPts val="0"/>
              </a:spcAft>
              <a:buFont typeface="Courier New" panose="02070309020205020404" pitchFamily="49" charset="0"/>
              <a:buChar char="o"/>
            </a:pPr>
            <a:r>
              <a:rPr lang="en-CA" sz="1200" b="1" dirty="0">
                <a:effectLst/>
                <a:latin typeface="Arial" panose="020B0604020202020204" pitchFamily="34" charset="0"/>
                <a:ea typeface="Calibri" panose="020F0502020204030204" pitchFamily="34" charset="0"/>
                <a:cs typeface="Times New Roman" panose="02020603050405020304" pitchFamily="18" charset="0"/>
              </a:rPr>
              <a:t>Withdraw as Representative</a:t>
            </a:r>
            <a:r>
              <a:rPr lang="en-CA" sz="1200" dirty="0">
                <a:effectLst/>
                <a:latin typeface="Arial" panose="020B0604020202020204" pitchFamily="34" charset="0"/>
                <a:ea typeface="Calibri" panose="020F0502020204030204" pitchFamily="34" charset="0"/>
                <a:cs typeface="Times New Roman" panose="02020603050405020304" pitchFamily="18" charset="0"/>
              </a:rPr>
              <a:t>: If the seller chooses not to cancel the service agreement, the brokerage representative acting for the seller should fully withdraw, with the managing broker or their designate then undertaking to act as an alternate representative of the brokerage when dealing with the seller.</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spcBef>
                <a:spcPts val="0"/>
              </a:spcBef>
              <a:spcAft>
                <a:spcPts val="0"/>
              </a:spcAft>
              <a:buFont typeface="Courier New" panose="02070309020205020404" pitchFamily="49" charset="0"/>
              <a:buChar char="o"/>
            </a:pPr>
            <a:r>
              <a:rPr lang="en-CA" sz="1200" b="1" dirty="0">
                <a:effectLst/>
                <a:latin typeface="Arial" panose="020B0604020202020204" pitchFamily="34" charset="0"/>
                <a:ea typeface="Calibri" panose="020F0502020204030204" pitchFamily="34" charset="0"/>
                <a:cs typeface="Times New Roman" panose="02020603050405020304" pitchFamily="18" charset="0"/>
              </a:rPr>
              <a:t>Cease All Communication</a:t>
            </a:r>
            <a:r>
              <a:rPr lang="en-CA" sz="1200" dirty="0">
                <a:effectLst/>
                <a:latin typeface="Arial" panose="020B0604020202020204" pitchFamily="34" charset="0"/>
                <a:ea typeface="Calibri" panose="020F0502020204030204" pitchFamily="34" charset="0"/>
                <a:cs typeface="Times New Roman" panose="02020603050405020304" pitchFamily="18" charset="0"/>
              </a:rPr>
              <a:t>: Dakota and her team members should cease all direct communication with the seller. All contact with the seller should be indirectly through her managing broker or their designate.</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spcBef>
                <a:spcPts val="0"/>
              </a:spcBef>
              <a:spcAft>
                <a:spcPts val="0"/>
              </a:spcAft>
              <a:buFont typeface="Courier New" panose="02070309020205020404" pitchFamily="49" charset="0"/>
              <a:buChar char="o"/>
            </a:pPr>
            <a:r>
              <a:rPr lang="en-CA" sz="1200" b="1" dirty="0">
                <a:effectLst/>
                <a:latin typeface="Arial" panose="020B0604020202020204" pitchFamily="34" charset="0"/>
                <a:ea typeface="Calibri" panose="020F0502020204030204" pitchFamily="34" charset="0"/>
                <a:cs typeface="Times New Roman" panose="02020603050405020304" pitchFamily="18" charset="0"/>
              </a:rPr>
              <a:t>Disclosure of Interest in Trade: </a:t>
            </a:r>
            <a:r>
              <a:rPr lang="en-CA" sz="1200" dirty="0">
                <a:effectLst/>
                <a:latin typeface="Arial" panose="020B0604020202020204" pitchFamily="34" charset="0"/>
                <a:ea typeface="Calibri" panose="020F0502020204030204" pitchFamily="34" charset="0"/>
                <a:cs typeface="Times New Roman" panose="02020603050405020304" pitchFamily="18" charset="0"/>
              </a:rPr>
              <a:t>Dakota should ensure that the disclosure is documented and presented to the seller, before the presentation of her offer. A clause should be included in the contract confirming delivery of the required disclosure.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spcBef>
                <a:spcPts val="0"/>
              </a:spcBef>
              <a:spcAft>
                <a:spcPts val="0"/>
              </a:spcAft>
              <a:buFont typeface="Courier New" panose="02070309020205020404" pitchFamily="49" charset="0"/>
              <a:buChar char="o"/>
            </a:pPr>
            <a:r>
              <a:rPr lang="en-CA" sz="1200" b="1" dirty="0">
                <a:effectLst/>
                <a:latin typeface="Arial" panose="020B0604020202020204" pitchFamily="34" charset="0"/>
                <a:ea typeface="Calibri" panose="020F0502020204030204" pitchFamily="34" charset="0"/>
                <a:cs typeface="Times New Roman" panose="02020603050405020304" pitchFamily="18" charset="0"/>
              </a:rPr>
              <a:t>Condition Requiring Independent Advice:</a:t>
            </a:r>
            <a:r>
              <a:rPr lang="en-CA" sz="1200" dirty="0">
                <a:effectLst/>
                <a:latin typeface="Arial" panose="020B0604020202020204" pitchFamily="34" charset="0"/>
                <a:ea typeface="Calibri" panose="020F0502020204030204" pitchFamily="34" charset="0"/>
                <a:cs typeface="Times New Roman" panose="02020603050405020304" pitchFamily="18" charset="0"/>
              </a:rPr>
              <a:t> Dakota should make her offer subject to the Seller, on or before [a specific date which should ensure sufficient time is provided for the seller to obtain all required professional advice], receiving and being satisfied with such professional advice as they deem appropriate, including but not limited to legal advice as to the terms and conditions of this Contract, appraisal advice as to the current fair market value of the Property and tax advice.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98231842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473891"/>
            <a:ext cx="5608320" cy="4585887"/>
          </a:xfrm>
        </p:spPr>
        <p:txBody>
          <a:bodyPr/>
          <a:lstStyle/>
          <a:p>
            <a:pPr marL="342900" marR="0" lvl="0" indent="-342900">
              <a:spcBef>
                <a:spcPts val="0"/>
              </a:spcBef>
              <a:spcAft>
                <a:spcPts val="0"/>
              </a:spcAft>
              <a:buFont typeface="Symbol" panose="05050102010706020507" pitchFamily="18" charset="2"/>
              <a:buChar char=""/>
            </a:pPr>
            <a:r>
              <a:rPr lang="en-CA" sz="1400" dirty="0">
                <a:solidFill>
                  <a:srgbClr val="030303"/>
                </a:solidFill>
                <a:effectLst/>
                <a:latin typeface="Arial" panose="020B0604020202020204" pitchFamily="34" charset="0"/>
                <a:ea typeface="Calibri" panose="020F0502020204030204" pitchFamily="34" charset="0"/>
                <a:cs typeface="Times New Roman" panose="02020603050405020304" pitchFamily="18" charset="0"/>
              </a:rPr>
              <a:t>While there are different types of conflicts of interest a real estate professional may face, here are a few proactive steps you can take to avoid conflicts of interests:</a:t>
            </a:r>
            <a:endParaRPr lang="en-US" sz="18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800100" marR="0" lvl="1" indent="-342900">
              <a:spcBef>
                <a:spcPts val="0"/>
              </a:spcBef>
              <a:spcAft>
                <a:spcPts val="0"/>
              </a:spcAft>
              <a:buFont typeface="Courier New" panose="02070309020205020404" pitchFamily="49" charset="0"/>
              <a:buChar char="o"/>
            </a:pPr>
            <a:r>
              <a:rPr lang="en-CA" sz="1400" b="1" dirty="0">
                <a:solidFill>
                  <a:srgbClr val="030303"/>
                </a:solidFill>
                <a:effectLst/>
                <a:latin typeface="Arial" panose="020B0604020202020204" pitchFamily="34" charset="0"/>
                <a:ea typeface="Calibri" panose="020F0502020204030204" pitchFamily="34" charset="0"/>
                <a:cs typeface="Times New Roman" panose="02020603050405020304" pitchFamily="18" charset="0"/>
              </a:rPr>
              <a:t>Communicate clearly, early and often</a:t>
            </a:r>
            <a:r>
              <a:rPr lang="en-US" sz="18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r>
              <a:rPr lang="en-CA" sz="1400" dirty="0">
                <a:solidFill>
                  <a:srgbClr val="030303"/>
                </a:solidFill>
                <a:effectLst/>
                <a:latin typeface="Arial" panose="020B0604020202020204" pitchFamily="34" charset="0"/>
                <a:ea typeface="Calibri" panose="020F0502020204030204" pitchFamily="34" charset="0"/>
                <a:cs typeface="Times New Roman" panose="02020603050405020304" pitchFamily="18" charset="0"/>
              </a:rPr>
              <a:t>Before you begin working for a client, clearly describe your duties, obligations and the scope of the services you will be providing. Discuss the types of conflicts that may arise and options on how you and your client may resolve them. Let the client know what your obligations are under the Act, Rules and Regulations.</a:t>
            </a:r>
            <a:endParaRPr lang="en-US" sz="18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800100" marR="0" lvl="1" indent="-342900">
              <a:spcBef>
                <a:spcPts val="0"/>
              </a:spcBef>
              <a:spcAft>
                <a:spcPts val="0"/>
              </a:spcAft>
              <a:buFont typeface="Courier New" panose="02070309020205020404" pitchFamily="49" charset="0"/>
              <a:buChar char="o"/>
            </a:pPr>
            <a:r>
              <a:rPr lang="en-CA" sz="1400" b="1" dirty="0">
                <a:solidFill>
                  <a:srgbClr val="030303"/>
                </a:solidFill>
                <a:effectLst/>
                <a:latin typeface="Arial" panose="020B0604020202020204" pitchFamily="34" charset="0"/>
                <a:ea typeface="Calibri" panose="020F0502020204030204" pitchFamily="34" charset="0"/>
                <a:cs typeface="Times New Roman" panose="02020603050405020304" pitchFamily="18" charset="0"/>
              </a:rPr>
              <a:t>Standardize your processes and procedures: </a:t>
            </a:r>
            <a:r>
              <a:rPr lang="en-CA" sz="1400" dirty="0">
                <a:solidFill>
                  <a:srgbClr val="030303"/>
                </a:solidFill>
                <a:effectLst/>
                <a:latin typeface="Arial" panose="020B0604020202020204" pitchFamily="34" charset="0"/>
                <a:ea typeface="Calibri" panose="020F0502020204030204" pitchFamily="34" charset="0"/>
                <a:cs typeface="Times New Roman" panose="02020603050405020304" pitchFamily="18" charset="0"/>
              </a:rPr>
              <a:t>Run your business like a business. Mistakes and poor or untimely communications occur when things get busy and crucial steps are missed. Standardized processes and checklists can help ensure that this does not happen to you.</a:t>
            </a:r>
            <a:endParaRPr lang="en-US" sz="18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800100" marR="0" lvl="1" indent="-342900">
              <a:spcBef>
                <a:spcPts val="0"/>
              </a:spcBef>
              <a:spcAft>
                <a:spcPts val="0"/>
              </a:spcAft>
              <a:buFont typeface="Courier New" panose="02070309020205020404" pitchFamily="49" charset="0"/>
              <a:buChar char="o"/>
            </a:pPr>
            <a:r>
              <a:rPr lang="en-CA" sz="1400" b="1" dirty="0">
                <a:solidFill>
                  <a:srgbClr val="030303"/>
                </a:solidFill>
                <a:effectLst/>
                <a:latin typeface="Arial" panose="020B0604020202020204" pitchFamily="34" charset="0"/>
                <a:ea typeface="Calibri" panose="020F0502020204030204" pitchFamily="34" charset="0"/>
                <a:cs typeface="Times New Roman" panose="02020603050405020304" pitchFamily="18" charset="0"/>
              </a:rPr>
              <a:t>Remember your role</a:t>
            </a:r>
            <a:r>
              <a:rPr lang="en-US" sz="18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r>
              <a:rPr lang="en-CA" sz="1400" dirty="0">
                <a:solidFill>
                  <a:srgbClr val="030303"/>
                </a:solidFill>
                <a:effectLst/>
                <a:latin typeface="Arial" panose="020B0604020202020204" pitchFamily="34" charset="0"/>
                <a:ea typeface="Calibri" panose="020F0502020204030204" pitchFamily="34" charset="0"/>
                <a:cs typeface="Times New Roman" panose="02020603050405020304" pitchFamily="18" charset="0"/>
              </a:rPr>
              <a:t>You are a trusted advisor with special expertise. You must always act in your client’s best interest, taking reasonable steps to avoid any conflicts of interest. If a conflict does arise, you must promptly and fully disclose it to the client.</a:t>
            </a:r>
            <a:endParaRPr lang="en-US" sz="18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800100" marR="0" lvl="1" indent="-342900">
              <a:spcBef>
                <a:spcPts val="0"/>
              </a:spcBef>
              <a:spcAft>
                <a:spcPts val="0"/>
              </a:spcAft>
              <a:buFont typeface="Courier New" panose="02070309020205020404" pitchFamily="49" charset="0"/>
              <a:buChar char="o"/>
            </a:pPr>
            <a:r>
              <a:rPr lang="en-CA" sz="1400" b="1" dirty="0">
                <a:solidFill>
                  <a:srgbClr val="030303"/>
                </a:solidFill>
                <a:effectLst/>
                <a:latin typeface="Arial" panose="020B0604020202020204" pitchFamily="34" charset="0"/>
                <a:ea typeface="Calibri" panose="020F0502020204030204" pitchFamily="34" charset="0"/>
                <a:cs typeface="Times New Roman" panose="02020603050405020304" pitchFamily="18" charset="0"/>
              </a:rPr>
              <a:t>Deal appropriately with conflicts of interests as they arise</a:t>
            </a:r>
            <a:r>
              <a:rPr lang="en-US" sz="18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r>
              <a:rPr lang="en-CA" sz="1400" dirty="0">
                <a:solidFill>
                  <a:srgbClr val="030303"/>
                </a:solidFill>
                <a:effectLst/>
                <a:latin typeface="Arial" panose="020B0604020202020204" pitchFamily="34" charset="0"/>
                <a:ea typeface="Calibri" panose="020F0502020204030204" pitchFamily="34" charset="0"/>
                <a:cs typeface="Times New Roman" panose="02020603050405020304" pitchFamily="18" charset="0"/>
              </a:rPr>
              <a:t>Unanticipated conflicts of interest can arise. Where a conflict of interests arises that cannot be reasonably avoided, ensure you promptly and fully disclose the conflict to the client. </a:t>
            </a:r>
            <a:r>
              <a:rPr lang="en-CA" sz="1400" dirty="0">
                <a:effectLst/>
                <a:latin typeface="Arial" panose="020B0604020202020204" pitchFamily="34" charset="0"/>
                <a:ea typeface="Calibri" panose="020F0502020204030204" pitchFamily="34" charset="0"/>
                <a:cs typeface="Times New Roman" panose="02020603050405020304" pitchFamily="18" charset="0"/>
              </a:rPr>
              <a:t>You should also ensure you seek guidance from your managing broker.</a:t>
            </a:r>
            <a:r>
              <a:rPr lang="en-CA" sz="18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b="0" dirty="0">
              <a:effectLst/>
              <a:latin typeface="Calibri" panose="020F0502020204030204" pitchFamily="34" charset="0"/>
              <a:ea typeface="Calibri" panose="020F0502020204030204" pitchFamily="34" charset="0"/>
              <a:cs typeface="Times New Roman" panose="02020603050405020304" pitchFamily="18" charset="0"/>
            </a:endParaRPr>
          </a:p>
          <a:p>
            <a:pPr marL="800100" marR="0" lvl="1" indent="-342900">
              <a:spcBef>
                <a:spcPts val="0"/>
              </a:spcBef>
              <a:spcAft>
                <a:spcPts val="0"/>
              </a:spcAft>
              <a:buFont typeface="Courier New" panose="02070309020205020404" pitchFamily="49" charset="0"/>
              <a:buChar char="o"/>
            </a:pPr>
            <a:r>
              <a:rPr lang="en-CA" sz="1400" b="1" dirty="0">
                <a:effectLst/>
                <a:latin typeface="Arial" panose="020B0604020202020204" pitchFamily="34" charset="0"/>
                <a:ea typeface="Calibri" panose="020F0502020204030204" pitchFamily="34" charset="0"/>
                <a:cs typeface="Times New Roman" panose="02020603050405020304" pitchFamily="18" charset="0"/>
              </a:rPr>
              <a:t>Document, document, document (always)!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1400" dirty="0"/>
          </a:p>
        </p:txBody>
      </p:sp>
    </p:spTree>
    <p:extLst>
      <p:ext uri="{BB962C8B-B14F-4D97-AF65-F5344CB8AC3E}">
        <p14:creationId xmlns:p14="http://schemas.microsoft.com/office/powerpoint/2010/main" val="199811646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Symbol" panose="05050102010706020507" pitchFamily="18" charset="2"/>
              <a:buChar char=""/>
            </a:pPr>
            <a:r>
              <a:rPr lang="en-CA" sz="1400" dirty="0">
                <a:effectLst/>
                <a:latin typeface="Arial" panose="020B0604020202020204" pitchFamily="34" charset="0"/>
                <a:ea typeface="Calibri" panose="020F0502020204030204" pitchFamily="34" charset="0"/>
                <a:cs typeface="Times New Roman" panose="02020603050405020304" pitchFamily="18" charset="0"/>
              </a:rPr>
              <a:t>While this presentation considers different perspectives on how real estate professionals may address situations to avoid acting outside their area of expertise, it’s important to refer to these resources to help ensure compliance to practice.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CA" sz="1400" dirty="0">
                <a:effectLst/>
                <a:latin typeface="Arial" panose="020B0604020202020204" pitchFamily="34" charset="0"/>
                <a:ea typeface="Calibri" panose="020F0502020204030204" pitchFamily="34" charset="0"/>
                <a:cs typeface="Times New Roman" panose="02020603050405020304" pitchFamily="18" charset="0"/>
              </a:rPr>
              <a:t>Thank you!</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endParaRPr lang="en-CA" sz="1400" dirty="0"/>
          </a:p>
        </p:txBody>
      </p:sp>
    </p:spTree>
    <p:extLst>
      <p:ext uri="{BB962C8B-B14F-4D97-AF65-F5344CB8AC3E}">
        <p14:creationId xmlns:p14="http://schemas.microsoft.com/office/powerpoint/2010/main" val="27205700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a:extLst>
              <a:ext uri="{FF2B5EF4-FFF2-40B4-BE49-F238E27FC236}">
                <a16:creationId xmlns:a16="http://schemas.microsoft.com/office/drawing/2014/main" id="{11AAE14C-C9A3-455F-8B76-07BF44861A6C}"/>
              </a:ext>
            </a:extLst>
          </p:cNvPr>
          <p:cNvSpPr>
            <a:spLocks noGrp="1"/>
          </p:cNvSpPr>
          <p:nvPr>
            <p:ph type="body" idx="1"/>
          </p:nvPr>
        </p:nvSpPr>
        <p:spPr/>
        <p:txBody>
          <a:bodyPr/>
          <a:lstStyle/>
          <a:p>
            <a:pPr marL="342900" marR="0" lvl="0" indent="-342900">
              <a:spcBef>
                <a:spcPts val="0"/>
              </a:spcBef>
              <a:spcAft>
                <a:spcPts val="0"/>
              </a:spcAft>
              <a:buFont typeface="Symbol" panose="05050102010706020507" pitchFamily="18" charset="2"/>
              <a:buChar char=""/>
            </a:pPr>
            <a:r>
              <a:rPr lang="en-CA" sz="1400" dirty="0">
                <a:effectLst/>
                <a:latin typeface="Arial" panose="020B0604020202020204" pitchFamily="34" charset="0"/>
                <a:ea typeface="Calibri" panose="020F0502020204030204" pitchFamily="34" charset="0"/>
                <a:cs typeface="Times New Roman" panose="02020603050405020304" pitchFamily="18" charset="0"/>
              </a:rPr>
              <a:t>If you found yourself in this situation, what would you do?</a:t>
            </a:r>
          </a:p>
          <a:p>
            <a:pPr marL="342900" marR="0" lvl="0" indent="-342900">
              <a:spcBef>
                <a:spcPts val="0"/>
              </a:spcBef>
              <a:spcAft>
                <a:spcPts val="0"/>
              </a:spcAft>
              <a:buFont typeface="Symbol" panose="05050102010706020507" pitchFamily="18" charset="2"/>
              <a:buChar char=""/>
            </a:pPr>
            <a:r>
              <a:rPr lang="en-CA" sz="1400">
                <a:effectLst/>
                <a:latin typeface="Arial" panose="020B0604020202020204" pitchFamily="34" charset="0"/>
                <a:ea typeface="Calibri" panose="020F0502020204030204" pitchFamily="34" charset="0"/>
                <a:cs typeface="Times New Roman" panose="02020603050405020304" pitchFamily="18" charset="0"/>
              </a:rPr>
              <a:t>What </a:t>
            </a:r>
            <a:r>
              <a:rPr lang="en-CA" sz="1400" dirty="0">
                <a:effectLst/>
                <a:latin typeface="Arial" panose="020B0604020202020204" pitchFamily="34" charset="0"/>
                <a:ea typeface="Calibri" panose="020F0502020204030204" pitchFamily="34" charset="0"/>
                <a:cs typeface="Times New Roman" panose="02020603050405020304" pitchFamily="18" charset="0"/>
              </a:rPr>
              <a:t>might you need to consider before proceeding? </a:t>
            </a:r>
            <a:r>
              <a:rPr lang="en-CA" sz="1400" b="1" i="1" dirty="0">
                <a:effectLst/>
                <a:latin typeface="Arial" panose="020B0604020202020204" pitchFamily="34" charset="0"/>
                <a:ea typeface="Calibri" panose="020F0502020204030204" pitchFamily="34" charset="0"/>
                <a:cs typeface="Times New Roman" panose="02020603050405020304" pitchFamily="18" charset="0"/>
              </a:rPr>
              <a:t>(open for discussion)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1400" dirty="0"/>
          </a:p>
        </p:txBody>
      </p:sp>
    </p:spTree>
    <p:extLst>
      <p:ext uri="{BB962C8B-B14F-4D97-AF65-F5344CB8AC3E}">
        <p14:creationId xmlns:p14="http://schemas.microsoft.com/office/powerpoint/2010/main" val="8937245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a:extLst>
              <a:ext uri="{FF2B5EF4-FFF2-40B4-BE49-F238E27FC236}">
                <a16:creationId xmlns:a16="http://schemas.microsoft.com/office/drawing/2014/main" id="{11AAE14C-C9A3-455F-8B76-07BF44861A6C}"/>
              </a:ext>
            </a:extLst>
          </p:cNvPr>
          <p:cNvSpPr>
            <a:spLocks noGrp="1"/>
          </p:cNvSpPr>
          <p:nvPr>
            <p:ph type="body" idx="1"/>
          </p:nvPr>
        </p:nvSpPr>
        <p:spPr>
          <a:xfrm>
            <a:off x="701040" y="4473892"/>
            <a:ext cx="5608320" cy="4321192"/>
          </a:xfrm>
        </p:spPr>
        <p:txBody>
          <a:bodyPr/>
          <a:lstStyle/>
          <a:p>
            <a:pPr marL="342900" marR="0" lvl="0" indent="-342900">
              <a:spcBef>
                <a:spcPts val="0"/>
              </a:spcBef>
              <a:spcAft>
                <a:spcPts val="0"/>
              </a:spcAft>
              <a:buFont typeface="Symbol" panose="05050102010706020507" pitchFamily="18" charset="2"/>
              <a:buChar char=""/>
            </a:pPr>
            <a:r>
              <a:rPr lang="en-CA" sz="1400" dirty="0">
                <a:effectLst/>
                <a:latin typeface="Arial" panose="020B0604020202020204" pitchFamily="34" charset="0"/>
                <a:ea typeface="Calibri" panose="020F0502020204030204" pitchFamily="34" charset="0"/>
                <a:cs typeface="Times New Roman" panose="02020603050405020304" pitchFamily="18" charset="0"/>
              </a:rPr>
              <a:t>Let’s start by defining a conflict of interest.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CA" sz="1400" dirty="0">
                <a:effectLst/>
                <a:latin typeface="Arial" panose="020B0604020202020204" pitchFamily="34" charset="0"/>
                <a:ea typeface="Calibri" panose="020F0502020204030204" pitchFamily="34" charset="0"/>
              </a:rPr>
              <a:t>The Real Estate Council of BC defines a conflict of interest as “</a:t>
            </a:r>
            <a:r>
              <a:rPr lang="en-CA" sz="1400" dirty="0">
                <a:solidFill>
                  <a:srgbClr val="313537"/>
                </a:solidFill>
                <a:effectLst/>
                <a:latin typeface="Arial" panose="020B0604020202020204" pitchFamily="34" charset="0"/>
                <a:ea typeface="Calibri" panose="020F0502020204030204" pitchFamily="34" charset="0"/>
              </a:rPr>
              <a:t>a situation where there is a substantial risk that the agent’s representation of a client would be negatively affected by the agent’s own interests or by the agent’s duties to another current client, a former client, or a third party.”</a:t>
            </a:r>
            <a:endParaRPr lang="en-US" sz="1400" dirty="0"/>
          </a:p>
        </p:txBody>
      </p:sp>
    </p:spTree>
    <p:extLst>
      <p:ext uri="{BB962C8B-B14F-4D97-AF65-F5344CB8AC3E}">
        <p14:creationId xmlns:p14="http://schemas.microsoft.com/office/powerpoint/2010/main" val="42357986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a:extLst>
              <a:ext uri="{FF2B5EF4-FFF2-40B4-BE49-F238E27FC236}">
                <a16:creationId xmlns:a16="http://schemas.microsoft.com/office/drawing/2014/main" id="{11AAE14C-C9A3-455F-8B76-07BF44861A6C}"/>
              </a:ext>
            </a:extLst>
          </p:cNvPr>
          <p:cNvSpPr>
            <a:spLocks noGrp="1"/>
          </p:cNvSpPr>
          <p:nvPr>
            <p:ph type="body" idx="1"/>
          </p:nvPr>
        </p:nvSpPr>
        <p:spPr>
          <a:xfrm>
            <a:off x="701040" y="4473891"/>
            <a:ext cx="5608320" cy="4646045"/>
          </a:xfrm>
        </p:spPr>
        <p:txBody>
          <a:bodyPr/>
          <a:lstStyle/>
          <a:p>
            <a:pPr marL="342900" marR="0" lvl="0" indent="-342900">
              <a:spcBef>
                <a:spcPts val="0"/>
              </a:spcBef>
              <a:spcAft>
                <a:spcPts val="0"/>
              </a:spcAft>
              <a:buFont typeface="Symbol" panose="05050102010706020507" pitchFamily="18" charset="2"/>
              <a:buChar char=""/>
            </a:pPr>
            <a:r>
              <a:rPr lang="en-CA" sz="1400" dirty="0">
                <a:effectLst/>
                <a:latin typeface="Arial" panose="020B0604020202020204" pitchFamily="34" charset="0"/>
                <a:ea typeface="Calibri" panose="020F0502020204030204" pitchFamily="34" charset="0"/>
                <a:cs typeface="Times New Roman" panose="02020603050405020304" pitchFamily="18" charset="0"/>
              </a:rPr>
              <a:t>Real estate professionals who are engaged by a client to provide real estate services owe certain duties to that client, as mandated by the </a:t>
            </a:r>
            <a:r>
              <a:rPr lang="en-CA" sz="1400" i="1" dirty="0">
                <a:effectLst/>
                <a:latin typeface="Arial" panose="020B0604020202020204" pitchFamily="34" charset="0"/>
                <a:ea typeface="Calibri" panose="020F0502020204030204" pitchFamily="34" charset="0"/>
                <a:cs typeface="Times New Roman" panose="02020603050405020304" pitchFamily="18" charset="0"/>
              </a:rPr>
              <a:t>Real Estate Services Act</a:t>
            </a:r>
            <a:r>
              <a:rPr lang="en-CA" sz="1400" dirty="0">
                <a:effectLst/>
                <a:latin typeface="Arial" panose="020B0604020202020204" pitchFamily="34" charset="0"/>
                <a:ea typeface="Calibri" panose="020F0502020204030204" pitchFamily="34" charset="0"/>
                <a:cs typeface="Times New Roman" panose="02020603050405020304" pitchFamily="18" charset="0"/>
              </a:rPr>
              <a:t> and the Real Estate Rules: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800100" marR="0" lvl="1" indent="-342900">
              <a:spcBef>
                <a:spcPts val="0"/>
              </a:spcBef>
              <a:spcAft>
                <a:spcPts val="0"/>
              </a:spcAft>
              <a:buFont typeface="Courier New" panose="02070309020205020404" pitchFamily="49" charset="0"/>
              <a:buChar char="o"/>
            </a:pPr>
            <a:r>
              <a:rPr lang="en-CA" sz="1400" dirty="0">
                <a:effectLst/>
                <a:latin typeface="Arial" panose="020B0604020202020204" pitchFamily="34" charset="0"/>
                <a:ea typeface="Calibri" panose="020F0502020204030204" pitchFamily="34" charset="0"/>
                <a:cs typeface="Times New Roman" panose="02020603050405020304" pitchFamily="18" charset="0"/>
              </a:rPr>
              <a:t>Section 3-3(a) of the Rules requires licensees to ‘‘act in the best interests of the client,’’ </a:t>
            </a:r>
          </a:p>
          <a:p>
            <a:pPr marL="800100" marR="0" lvl="1" indent="-342900">
              <a:spcBef>
                <a:spcPts val="0"/>
              </a:spcBef>
              <a:spcAft>
                <a:spcPts val="0"/>
              </a:spcAft>
              <a:buFont typeface="Courier New" panose="02070309020205020404" pitchFamily="49" charset="0"/>
              <a:buChar char="o"/>
            </a:pPr>
            <a:r>
              <a:rPr lang="en-CA" sz="1400" dirty="0">
                <a:effectLst/>
                <a:latin typeface="Arial" panose="020B0604020202020204" pitchFamily="34" charset="0"/>
                <a:ea typeface="Calibri" panose="020F0502020204030204" pitchFamily="34" charset="0"/>
                <a:cs typeface="Times New Roman" panose="02020603050405020304" pitchFamily="18" charset="0"/>
              </a:rPr>
              <a:t>Section 3-3(</a:t>
            </a:r>
            <a:r>
              <a:rPr lang="en-CA" sz="1400" dirty="0" err="1">
                <a:effectLst/>
                <a:latin typeface="Arial" panose="020B0604020202020204" pitchFamily="34" charset="0"/>
                <a:ea typeface="Calibri" panose="020F0502020204030204" pitchFamily="34" charset="0"/>
                <a:cs typeface="Times New Roman" panose="02020603050405020304" pitchFamily="18" charset="0"/>
              </a:rPr>
              <a:t>i</a:t>
            </a:r>
            <a:r>
              <a:rPr lang="en-CA" sz="1400" dirty="0">
                <a:effectLst/>
                <a:latin typeface="Arial" panose="020B0604020202020204" pitchFamily="34" charset="0"/>
                <a:ea typeface="Calibri" panose="020F0502020204030204" pitchFamily="34" charset="0"/>
                <a:cs typeface="Times New Roman" panose="02020603050405020304" pitchFamily="18" charset="0"/>
              </a:rPr>
              <a:t>) requires licensees to ‘‘take reasonable steps to avoid any conflict of interest,” and</a:t>
            </a:r>
          </a:p>
          <a:p>
            <a:pPr marL="800100" marR="0" lvl="1" indent="-342900">
              <a:spcBef>
                <a:spcPts val="0"/>
              </a:spcBef>
              <a:spcAft>
                <a:spcPts val="0"/>
              </a:spcAft>
              <a:buFont typeface="Courier New" panose="02070309020205020404" pitchFamily="49" charset="0"/>
              <a:buChar char="o"/>
            </a:pPr>
            <a:r>
              <a:rPr lang="en-CA" sz="1400" dirty="0">
                <a:effectLst/>
                <a:latin typeface="Arial" panose="020B0604020202020204" pitchFamily="34" charset="0"/>
                <a:ea typeface="Calibri" panose="020F0502020204030204" pitchFamily="34" charset="0"/>
                <a:cs typeface="Times New Roman" panose="02020603050405020304" pitchFamily="18" charset="0"/>
              </a:rPr>
              <a:t>Section 3-3(j) requires licensees to “promptly and fully disclose the conflict to the client, if a conflict of interest does exist.”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CA" sz="1400" dirty="0">
                <a:effectLst/>
                <a:latin typeface="Arial" panose="020B0604020202020204" pitchFamily="34" charset="0"/>
                <a:ea typeface="Calibri" panose="020F0502020204030204" pitchFamily="34" charset="0"/>
              </a:rPr>
              <a:t>In addition to the Real Estate Rules, Realtors must also abide by the REALTOR® Code of Ethics, their board rules and their brokerage policies and procedures.</a:t>
            </a:r>
            <a:endParaRPr lang="en-US" sz="1400" dirty="0"/>
          </a:p>
        </p:txBody>
      </p:sp>
    </p:spTree>
    <p:extLst>
      <p:ext uri="{BB962C8B-B14F-4D97-AF65-F5344CB8AC3E}">
        <p14:creationId xmlns:p14="http://schemas.microsoft.com/office/powerpoint/2010/main" val="6311956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a:extLst>
              <a:ext uri="{FF2B5EF4-FFF2-40B4-BE49-F238E27FC236}">
                <a16:creationId xmlns:a16="http://schemas.microsoft.com/office/drawing/2014/main" id="{11AAE14C-C9A3-455F-8B76-07BF44861A6C}"/>
              </a:ext>
            </a:extLst>
          </p:cNvPr>
          <p:cNvSpPr>
            <a:spLocks noGrp="1"/>
          </p:cNvSpPr>
          <p:nvPr>
            <p:ph type="body" idx="1"/>
          </p:nvPr>
        </p:nvSpPr>
        <p:spPr/>
        <p:txBody>
          <a:bodyPr/>
          <a:lstStyle/>
          <a:p>
            <a:pPr marL="342900" marR="0" lvl="0" indent="-342900">
              <a:spcBef>
                <a:spcPts val="0"/>
              </a:spcBef>
              <a:spcAft>
                <a:spcPts val="0"/>
              </a:spcAft>
              <a:buFont typeface="Symbol" panose="05050102010706020507" pitchFamily="18" charset="2"/>
              <a:buChar char=""/>
            </a:pPr>
            <a:r>
              <a:rPr lang="en-CA" sz="1400" dirty="0">
                <a:effectLst/>
                <a:latin typeface="Arial" panose="020B0604020202020204" pitchFamily="34" charset="0"/>
                <a:ea typeface="Times New Roman" panose="02020603050405020304" pitchFamily="18" charset="0"/>
                <a:cs typeface="Times New Roman" panose="02020603050405020304" pitchFamily="18" charset="0"/>
              </a:rPr>
              <a:t>What are some situations where real estate professionals may find themselves in a conflict of interest</a:t>
            </a:r>
            <a:r>
              <a:rPr lang="en-CA" sz="1400" dirty="0">
                <a:effectLst/>
                <a:latin typeface="Arial" panose="020B0604020202020204" pitchFamily="34" charset="0"/>
                <a:ea typeface="Calibri" panose="020F0502020204030204" pitchFamily="34" charset="0"/>
                <a:cs typeface="Times New Roman" panose="02020603050405020304" pitchFamily="18" charset="0"/>
              </a:rPr>
              <a:t>? </a:t>
            </a:r>
            <a:r>
              <a:rPr lang="en-CA" sz="1400" b="1" i="1" dirty="0">
                <a:effectLst/>
                <a:latin typeface="Arial" panose="020B0604020202020204" pitchFamily="34" charset="0"/>
                <a:ea typeface="Calibri" panose="020F0502020204030204" pitchFamily="34" charset="0"/>
                <a:cs typeface="Times New Roman" panose="02020603050405020304" pitchFamily="18" charset="0"/>
              </a:rPr>
              <a:t>(open for discussion)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spcBef>
                <a:spcPts val="0"/>
              </a:spcBef>
              <a:spcAft>
                <a:spcPts val="0"/>
              </a:spcAft>
              <a:buFont typeface="Symbol" panose="05050102010706020507" pitchFamily="18" charset="2"/>
              <a:buNone/>
            </a:pPr>
            <a:endParaRPr lang="en-US" sz="1400" dirty="0"/>
          </a:p>
        </p:txBody>
      </p:sp>
    </p:spTree>
    <p:extLst>
      <p:ext uri="{BB962C8B-B14F-4D97-AF65-F5344CB8AC3E}">
        <p14:creationId xmlns:p14="http://schemas.microsoft.com/office/powerpoint/2010/main" val="19894716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a:extLst>
              <a:ext uri="{FF2B5EF4-FFF2-40B4-BE49-F238E27FC236}">
                <a16:creationId xmlns:a16="http://schemas.microsoft.com/office/drawing/2014/main" id="{11AAE14C-C9A3-455F-8B76-07BF44861A6C}"/>
              </a:ext>
            </a:extLst>
          </p:cNvPr>
          <p:cNvSpPr>
            <a:spLocks noGrp="1"/>
          </p:cNvSpPr>
          <p:nvPr>
            <p:ph type="body" idx="1"/>
          </p:nvPr>
        </p:nvSpPr>
        <p:spPr>
          <a:xfrm>
            <a:off x="701040" y="4473891"/>
            <a:ext cx="5608320" cy="5043087"/>
          </a:xfrm>
        </p:spPr>
        <p:txBody>
          <a:bodyPr/>
          <a:lstStyle/>
          <a:p>
            <a:pPr marL="342900" marR="0" lvl="0" indent="-342900">
              <a:spcBef>
                <a:spcPts val="0"/>
              </a:spcBef>
              <a:spcAft>
                <a:spcPts val="0"/>
              </a:spcAft>
              <a:buFont typeface="Symbol" panose="05050102010706020507" pitchFamily="18" charset="2"/>
              <a:buChar char=""/>
            </a:pPr>
            <a:r>
              <a:rPr lang="en-CA" sz="1200" dirty="0">
                <a:effectLst/>
                <a:latin typeface="Arial" panose="020B0604020202020204" pitchFamily="34" charset="0"/>
                <a:ea typeface="Calibri" panose="020F0502020204030204" pitchFamily="34" charset="0"/>
                <a:cs typeface="Times New Roman" panose="02020603050405020304" pitchFamily="18" charset="0"/>
              </a:rPr>
              <a:t>As you identified, there are many situations where real estate professionals may find themselves in a conflict of interest.</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CA" sz="1200" dirty="0">
                <a:effectLst/>
                <a:latin typeface="Arial" panose="020B0604020202020204" pitchFamily="34" charset="0"/>
                <a:ea typeface="Calibri" panose="020F0502020204030204" pitchFamily="34" charset="0"/>
                <a:cs typeface="Times New Roman" panose="02020603050405020304" pitchFamily="18" charset="0"/>
              </a:rPr>
              <a:t>Some examples include: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spcBef>
                <a:spcPts val="0"/>
              </a:spcBef>
              <a:spcAft>
                <a:spcPts val="0"/>
              </a:spcAft>
              <a:buFont typeface="Courier New" panose="02070309020205020404" pitchFamily="49" charset="0"/>
              <a:buChar char="o"/>
            </a:pPr>
            <a:r>
              <a:rPr lang="en-CA" sz="1200" b="1" dirty="0">
                <a:effectLst/>
                <a:latin typeface="Arial" panose="020B0604020202020204" pitchFamily="34" charset="0"/>
                <a:ea typeface="Calibri" panose="020F0502020204030204" pitchFamily="34" charset="0"/>
                <a:cs typeface="Times New Roman" panose="02020603050405020304" pitchFamily="18" charset="0"/>
              </a:rPr>
              <a:t>Former or Current Clients</a:t>
            </a:r>
            <a:r>
              <a:rPr lang="en-CA" sz="1200" dirty="0">
                <a:effectLst/>
                <a:latin typeface="Arial" panose="020B0604020202020204" pitchFamily="34" charset="0"/>
                <a:ea typeface="Calibri" panose="020F0502020204030204" pitchFamily="34" charset="0"/>
                <a:cs typeface="Times New Roman" panose="02020603050405020304" pitchFamily="18" charset="0"/>
              </a:rPr>
              <a:t> – For example, where a former client is interested in purchasing one of your current listings.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spcBef>
                <a:spcPts val="0"/>
              </a:spcBef>
              <a:spcAft>
                <a:spcPts val="0"/>
              </a:spcAft>
              <a:buFont typeface="Courier New" panose="02070309020205020404" pitchFamily="49" charset="0"/>
              <a:buChar char="o"/>
            </a:pPr>
            <a:r>
              <a:rPr lang="en-CA" sz="1200" b="1" dirty="0">
                <a:effectLst/>
                <a:latin typeface="Arial" panose="020B0604020202020204" pitchFamily="34" charset="0"/>
                <a:ea typeface="Calibri" panose="020F0502020204030204" pitchFamily="34" charset="0"/>
                <a:cs typeface="Times New Roman" panose="02020603050405020304" pitchFamily="18" charset="0"/>
              </a:rPr>
              <a:t>Clients with Competing Interests </a:t>
            </a:r>
            <a:r>
              <a:rPr lang="en-CA" sz="1200" dirty="0">
                <a:effectLst/>
                <a:latin typeface="Arial" panose="020B0604020202020204" pitchFamily="34" charset="0"/>
                <a:ea typeface="Calibri" panose="020F0502020204030204" pitchFamily="34" charset="0"/>
                <a:cs typeface="Times New Roman" panose="02020603050405020304" pitchFamily="18" charset="0"/>
              </a:rPr>
              <a:t>– For example, when one client wishes to make an offer on a property you have listed, or two clients are interested in making an offer on the same property.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spcBef>
                <a:spcPts val="0"/>
              </a:spcBef>
              <a:spcAft>
                <a:spcPts val="0"/>
              </a:spcAft>
              <a:buFont typeface="Courier New" panose="02070309020205020404" pitchFamily="49" charset="0"/>
              <a:buChar char="o"/>
            </a:pPr>
            <a:r>
              <a:rPr lang="en-CA" sz="1200" b="1" dirty="0">
                <a:effectLst/>
                <a:latin typeface="Arial" panose="020B0604020202020204" pitchFamily="34" charset="0"/>
                <a:ea typeface="Calibri" panose="020F0502020204030204" pitchFamily="34" charset="0"/>
                <a:cs typeface="Times New Roman" panose="02020603050405020304" pitchFamily="18" charset="0"/>
              </a:rPr>
              <a:t>Conflicts of Interest Related to Licensees </a:t>
            </a:r>
            <a:r>
              <a:rPr lang="en-CA" sz="1200" dirty="0">
                <a:effectLst/>
                <a:latin typeface="Arial" panose="020B0604020202020204" pitchFamily="34" charset="0"/>
                <a:ea typeface="Calibri" panose="020F0502020204030204" pitchFamily="34" charset="0"/>
                <a:cs typeface="Times New Roman" panose="02020603050405020304" pitchFamily="18" charset="0"/>
              </a:rPr>
              <a:t>– For example, if you are interested in acquiring, either directly or indirectly, or disposing of a property.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spcBef>
                <a:spcPts val="0"/>
              </a:spcBef>
              <a:spcAft>
                <a:spcPts val="0"/>
              </a:spcAft>
              <a:buFont typeface="Courier New" panose="02070309020205020404" pitchFamily="49" charset="0"/>
              <a:buChar char="o"/>
            </a:pPr>
            <a:r>
              <a:rPr lang="en-CA" sz="1200" b="1" dirty="0">
                <a:effectLst/>
                <a:latin typeface="Arial" panose="020B0604020202020204" pitchFamily="34" charset="0"/>
                <a:ea typeface="Calibri" panose="020F0502020204030204" pitchFamily="34" charset="0"/>
                <a:cs typeface="Times New Roman" panose="02020603050405020304" pitchFamily="18" charset="0"/>
              </a:rPr>
              <a:t>Affiliated Professions </a:t>
            </a:r>
            <a:r>
              <a:rPr lang="en-CA" sz="1200" dirty="0">
                <a:effectLst/>
                <a:latin typeface="Arial" panose="020B0604020202020204" pitchFamily="34" charset="0"/>
                <a:ea typeface="Calibri" panose="020F0502020204030204" pitchFamily="34" charset="0"/>
                <a:cs typeface="Times New Roman" panose="02020603050405020304" pitchFamily="18" charset="0"/>
              </a:rPr>
              <a:t>– For example, when if you are acting as a mortgage broker, developer, etc., </a:t>
            </a:r>
            <a:r>
              <a:rPr lang="en-CA" sz="1200" i="1" dirty="0">
                <a:effectLst/>
                <a:latin typeface="Arial" panose="020B0604020202020204" pitchFamily="34" charset="0"/>
                <a:ea typeface="Calibri" panose="020F0502020204030204" pitchFamily="34" charset="0"/>
                <a:cs typeface="Times New Roman" panose="02020603050405020304" pitchFamily="18" charset="0"/>
              </a:rPr>
              <a:t>and</a:t>
            </a:r>
            <a:r>
              <a:rPr lang="en-CA" sz="1200" dirty="0">
                <a:effectLst/>
                <a:latin typeface="Arial" panose="020B0604020202020204" pitchFamily="34" charset="0"/>
                <a:ea typeface="Calibri" panose="020F0502020204030204" pitchFamily="34" charset="0"/>
                <a:cs typeface="Times New Roman" panose="02020603050405020304" pitchFamily="18" charset="0"/>
              </a:rPr>
              <a:t> a licensee.</a:t>
            </a:r>
            <a:r>
              <a:rPr lang="en-CA" sz="1200" b="1" dirty="0">
                <a:effectLst/>
                <a:latin typeface="Arial" panose="020B0604020202020204" pitchFamily="34" charset="0"/>
                <a:ea typeface="Calibri" panose="020F0502020204030204" pitchFamily="34" charset="0"/>
                <a:cs typeface="Times New Roman" panose="02020603050405020304" pitchFamily="18" charset="0"/>
              </a:rPr>
              <a:t> </a:t>
            </a:r>
            <a:r>
              <a:rPr lang="en-CA" sz="1050" dirty="0">
                <a:effectLst/>
                <a:latin typeface="Calibri" panose="020F0502020204030204" pitchFamily="34" charset="0"/>
                <a:ea typeface="Calibri" panose="020F0502020204030204" pitchFamily="34" charset="0"/>
                <a:cs typeface="Times New Roman" panose="02020603050405020304" pitchFamily="18" charset="0"/>
              </a:rPr>
              <a:t>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CA" sz="1200" dirty="0">
                <a:effectLst/>
                <a:latin typeface="Arial" panose="020B0604020202020204" pitchFamily="34" charset="0"/>
                <a:ea typeface="Calibri" panose="020F0502020204030204" pitchFamily="34" charset="0"/>
                <a:cs typeface="Times New Roman" panose="02020603050405020304" pitchFamily="18" charset="0"/>
              </a:rPr>
              <a:t>Have you had any personal experiences with these situations or others where a conflict of interest occurred, and how did you handle it? </a:t>
            </a:r>
            <a:r>
              <a:rPr lang="en-CA" sz="1200" b="1" i="1" dirty="0">
                <a:effectLst/>
                <a:latin typeface="Arial" panose="020B0604020202020204" pitchFamily="34" charset="0"/>
                <a:ea typeface="Calibri" panose="020F0502020204030204" pitchFamily="34" charset="0"/>
                <a:cs typeface="Times New Roman" panose="02020603050405020304" pitchFamily="18" charset="0"/>
              </a:rPr>
              <a:t>(open for discussion)</a:t>
            </a:r>
            <a:r>
              <a:rPr lang="en-CA" sz="12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400" dirty="0"/>
          </a:p>
        </p:txBody>
      </p:sp>
    </p:spTree>
    <p:extLst>
      <p:ext uri="{BB962C8B-B14F-4D97-AF65-F5344CB8AC3E}">
        <p14:creationId xmlns:p14="http://schemas.microsoft.com/office/powerpoint/2010/main" val="40472105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a:extLst>
              <a:ext uri="{FF2B5EF4-FFF2-40B4-BE49-F238E27FC236}">
                <a16:creationId xmlns:a16="http://schemas.microsoft.com/office/drawing/2014/main" id="{11AAE14C-C9A3-455F-8B76-07BF44861A6C}"/>
              </a:ext>
            </a:extLst>
          </p:cNvPr>
          <p:cNvSpPr>
            <a:spLocks noGrp="1"/>
          </p:cNvSpPr>
          <p:nvPr>
            <p:ph type="body" idx="1"/>
          </p:nvPr>
        </p:nvSpPr>
        <p:spPr>
          <a:xfrm>
            <a:off x="701040" y="4473892"/>
            <a:ext cx="5608320" cy="4321192"/>
          </a:xfrm>
        </p:spPr>
        <p:txBody>
          <a:bodyPr/>
          <a:lstStyle/>
          <a:p>
            <a:pPr marL="342900" marR="0" lvl="0" indent="-342900">
              <a:spcBef>
                <a:spcPts val="0"/>
              </a:spcBef>
              <a:spcAft>
                <a:spcPts val="0"/>
              </a:spcAft>
              <a:buFont typeface="Symbol" panose="05050102010706020507" pitchFamily="18" charset="2"/>
              <a:buChar char=""/>
            </a:pPr>
            <a:r>
              <a:rPr lang="en-CA" sz="1400" dirty="0">
                <a:effectLst/>
                <a:latin typeface="Arial" panose="020B0604020202020204" pitchFamily="34" charset="0"/>
                <a:ea typeface="Calibri" panose="020F0502020204030204" pitchFamily="34" charset="0"/>
                <a:cs typeface="Times New Roman" panose="02020603050405020304" pitchFamily="18" charset="0"/>
              </a:rPr>
              <a:t>In situations where a conflict of interest cannot be reasonably avoided, section 3-3(j) of the Real Estate Rules requires a real estate professional to ‘‘promptly and fully disclose the conflict to the client’’.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CA" sz="1400" dirty="0">
                <a:effectLst/>
                <a:latin typeface="Arial" panose="020B0604020202020204" pitchFamily="34" charset="0"/>
                <a:ea typeface="Calibri" panose="020F0502020204030204" pitchFamily="34" charset="0"/>
                <a:cs typeface="Times New Roman" panose="02020603050405020304" pitchFamily="18" charset="0"/>
              </a:rPr>
              <a:t>A fully informed client may then choose to allow the real estate professional to continue to act in that conflict by modifying or making inapplicable the obligations that can’t be fulfilled because of the conflict.</a:t>
            </a:r>
            <a:r>
              <a:rPr lang="en-CA" sz="11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CA" sz="1400" dirty="0">
                <a:effectLst/>
                <a:latin typeface="Arial" panose="020B0604020202020204" pitchFamily="34" charset="0"/>
                <a:ea typeface="Calibri" panose="020F0502020204030204" pitchFamily="34" charset="0"/>
                <a:cs typeface="Times New Roman" panose="02020603050405020304" pitchFamily="18" charset="0"/>
              </a:rPr>
              <a:t>For example, if you have two current clients interested in purchasing the same property, it is possible – where appropriate and with both parties’ consent – to proceed as a representative of one client.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1400" dirty="0">
                <a:effectLst/>
                <a:latin typeface="Arial" panose="020B0604020202020204" pitchFamily="34" charset="0"/>
                <a:ea typeface="Calibri" panose="020F0502020204030204" pitchFamily="34" charset="0"/>
                <a:cs typeface="Times New Roman" panose="02020603050405020304" pitchFamily="18" charset="0"/>
              </a:rPr>
              <a:t>In this situation, you should refer to s</a:t>
            </a:r>
            <a:r>
              <a:rPr lang="en-CA" sz="1400" dirty="0" err="1">
                <a:effectLst/>
                <a:latin typeface="Arial" panose="020B0604020202020204" pitchFamily="34" charset="0"/>
                <a:ea typeface="Calibri" panose="020F0502020204030204" pitchFamily="34" charset="0"/>
                <a:cs typeface="Times New Roman" panose="02020603050405020304" pitchFamily="18" charset="0"/>
              </a:rPr>
              <a:t>ection</a:t>
            </a:r>
            <a:r>
              <a:rPr lang="en-CA" sz="1400" dirty="0">
                <a:effectLst/>
                <a:latin typeface="Arial" panose="020B0604020202020204" pitchFamily="34" charset="0"/>
                <a:ea typeface="Calibri" panose="020F0502020204030204" pitchFamily="34" charset="0"/>
                <a:cs typeface="Times New Roman" panose="02020603050405020304" pitchFamily="18" charset="0"/>
              </a:rPr>
              <a:t> 5-18 of the Rules, which addresses conflicts of interest when acting for multiple clients.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CA" sz="1400" dirty="0">
                <a:effectLst/>
                <a:latin typeface="Arial" panose="020B0604020202020204" pitchFamily="34" charset="0"/>
                <a:ea typeface="Calibri" panose="020F0502020204030204" pitchFamily="34" charset="0"/>
                <a:cs typeface="Times New Roman" panose="02020603050405020304" pitchFamily="18" charset="0"/>
              </a:rPr>
              <a:t>In order for you to continue representing one client in the transaction, you must obtain the consent of both clients to the </a:t>
            </a:r>
            <a:r>
              <a:rPr lang="en-CA" sz="1400" i="1" u="sng" dirty="0">
                <a:solidFill>
                  <a:srgbClr val="0070C0"/>
                </a:solidFill>
                <a:effectLst/>
                <a:uFill>
                  <a:solidFill>
                    <a:srgbClr val="0070C0"/>
                  </a:solidFill>
                </a:uFill>
                <a:latin typeface="Arial" panose="020B0604020202020204" pitchFamily="34" charset="0"/>
                <a:ea typeface="Calibri" panose="020F0502020204030204" pitchFamily="34" charset="0"/>
                <a:cs typeface="Times New Roman" panose="02020603050405020304" pitchFamily="18" charset="0"/>
                <a:hlinkClick r:id="rId3">
                  <a:extLst>
                    <a:ext uri="{A12FA001-AC4F-418D-AE19-62706E023703}">
                      <ahyp:hlinkClr xmlns:ahyp="http://schemas.microsoft.com/office/drawing/2018/hyperlinkcolor" val="tx"/>
                    </a:ext>
                  </a:extLst>
                </a:hlinkClick>
              </a:rPr>
              <a:t>Agreement Regarding Conflict of Interest Between Clients</a:t>
            </a:r>
            <a:r>
              <a:rPr lang="en-CA" sz="1400" dirty="0">
                <a:effectLst/>
                <a:latin typeface="Arial" panose="020B0604020202020204" pitchFamily="34" charset="0"/>
                <a:ea typeface="Calibri" panose="020F0502020204030204" pitchFamily="34" charset="0"/>
                <a:cs typeface="Times New Roman" panose="02020603050405020304" pitchFamily="18" charset="0"/>
              </a:rPr>
              <a: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CA" sz="1400" dirty="0">
                <a:effectLst/>
                <a:latin typeface="Arial" panose="020B0604020202020204" pitchFamily="34" charset="0"/>
                <a:ea typeface="Calibri" panose="020F0502020204030204" pitchFamily="34" charset="0"/>
                <a:cs typeface="Times New Roman" panose="02020603050405020304" pitchFamily="18" charset="0"/>
              </a:rPr>
              <a:t>It acknowledges that a conflict exists and outlines your relationship and duties to </a:t>
            </a:r>
            <a:r>
              <a:rPr lang="en-CA" sz="1400">
                <a:effectLst/>
                <a:latin typeface="Arial" panose="020B0604020202020204" pitchFamily="34" charset="0"/>
                <a:ea typeface="Calibri" panose="020F0502020204030204" pitchFamily="34" charset="0"/>
                <a:cs typeface="Times New Roman" panose="02020603050405020304" pitchFamily="18" charset="0"/>
              </a:rPr>
              <a:t>each party </a:t>
            </a:r>
            <a:r>
              <a:rPr lang="en-CA" sz="1400" dirty="0">
                <a:effectLst/>
                <a:latin typeface="Arial" panose="020B0604020202020204" pitchFamily="34" charset="0"/>
                <a:ea typeface="Calibri" panose="020F0502020204030204" pitchFamily="34" charset="0"/>
                <a:cs typeface="Times New Roman" panose="02020603050405020304" pitchFamily="18" charset="0"/>
              </a:rPr>
              <a:t>moving forward.</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4219959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a:extLst>
              <a:ext uri="{FF2B5EF4-FFF2-40B4-BE49-F238E27FC236}">
                <a16:creationId xmlns:a16="http://schemas.microsoft.com/office/drawing/2014/main" id="{11AAE14C-C9A3-455F-8B76-07BF44861A6C}"/>
              </a:ext>
            </a:extLst>
          </p:cNvPr>
          <p:cNvSpPr>
            <a:spLocks noGrp="1"/>
          </p:cNvSpPr>
          <p:nvPr>
            <p:ph type="body" idx="1"/>
          </p:nvPr>
        </p:nvSpPr>
        <p:spPr/>
        <p:txBody>
          <a:bodyPr/>
          <a:lstStyle/>
          <a:p>
            <a:pPr marL="342900" marR="0" lvl="0" indent="-342900">
              <a:spcBef>
                <a:spcPts val="0"/>
              </a:spcBef>
              <a:spcAft>
                <a:spcPts val="0"/>
              </a:spcAft>
              <a:buFont typeface="Symbol" panose="05050102010706020507" pitchFamily="18" charset="2"/>
              <a:buChar char=""/>
            </a:pPr>
            <a:r>
              <a:rPr lang="en-CA" sz="1400" dirty="0">
                <a:effectLst/>
                <a:latin typeface="Arial" panose="020B0604020202020204" pitchFamily="34" charset="0"/>
                <a:ea typeface="Calibri" panose="020F0502020204030204" pitchFamily="34" charset="0"/>
                <a:cs typeface="Times New Roman" panose="02020603050405020304" pitchFamily="18" charset="0"/>
              </a:rPr>
              <a:t>Now that we’ve reviewed the rules governing real estate professionals and conflicts of interest, let’s revisit Dakota’s situation.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CA" sz="1400" dirty="0">
                <a:effectLst/>
                <a:latin typeface="Arial" panose="020B0604020202020204" pitchFamily="34" charset="0"/>
                <a:ea typeface="Calibri" panose="020F0502020204030204" pitchFamily="34" charset="0"/>
                <a:cs typeface="Times New Roman" panose="02020603050405020304" pitchFamily="18" charset="0"/>
              </a:rPr>
              <a:t>One of Dakota’s team members has listed this home, and asked Dakota to help with the marketing.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CA" sz="1400" dirty="0">
                <a:effectLst/>
                <a:latin typeface="Arial" panose="020B0604020202020204" pitchFamily="34" charset="0"/>
                <a:ea typeface="Calibri" panose="020F0502020204030204" pitchFamily="34" charset="0"/>
                <a:cs typeface="Times New Roman" panose="02020603050405020304" pitchFamily="18" charset="0"/>
              </a:rPr>
              <a:t>Upon viewing the home, she becomes interested in purchasing it for her family and wants to make an offer.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CA" sz="1400" dirty="0">
                <a:effectLst/>
                <a:latin typeface="Arial" panose="020B0604020202020204" pitchFamily="34" charset="0"/>
                <a:ea typeface="Calibri" panose="020F0502020204030204" pitchFamily="34" charset="0"/>
                <a:cs typeface="Times New Roman" panose="02020603050405020304" pitchFamily="18" charset="0"/>
              </a:rPr>
              <a:t>However, as the home is listed by one of her team members, </a:t>
            </a:r>
            <a:r>
              <a:rPr lang="en-US" sz="1400" dirty="0">
                <a:effectLst/>
                <a:latin typeface="Arial" panose="020B0604020202020204" pitchFamily="34" charset="0"/>
                <a:ea typeface="Calibri" panose="020F0502020204030204" pitchFamily="34" charset="0"/>
                <a:cs typeface="Times New Roman" panose="02020603050405020304" pitchFamily="18" charset="0"/>
              </a:rPr>
              <a:t>Dakota recognizes this might present a conflict of interest.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CA" sz="1400" dirty="0">
                <a:effectLst/>
                <a:latin typeface="Arial" panose="020B0604020202020204" pitchFamily="34" charset="0"/>
                <a:ea typeface="Calibri" panose="020F0502020204030204" pitchFamily="34" charset="0"/>
                <a:cs typeface="Times New Roman" panose="02020603050405020304" pitchFamily="18" charset="0"/>
              </a:rPr>
              <a:t>Although the following case studies are different from Dakota’s specific situation, they offer some important insights and fact patterns where real estate professionals have acted in a conflict of interest and how their actions may inform Dakota’s decision.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spcBef>
                <a:spcPts val="0"/>
              </a:spcBef>
              <a:spcAft>
                <a:spcPts val="0"/>
              </a:spcAft>
              <a:buFont typeface="Symbol" panose="05050102010706020507" pitchFamily="18" charset="2"/>
              <a:buNone/>
            </a:pP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6317837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B63517-5DF2-483B-B9B4-6CA2A4B5B14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23ECFD9-14ED-4649-B6BA-766814608E9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DAC13BF-4DE6-41F2-ADE6-D8C8DA27321D}"/>
              </a:ext>
            </a:extLst>
          </p:cNvPr>
          <p:cNvSpPr>
            <a:spLocks noGrp="1"/>
          </p:cNvSpPr>
          <p:nvPr>
            <p:ph type="dt" sz="half" idx="10"/>
          </p:nvPr>
        </p:nvSpPr>
        <p:spPr/>
        <p:txBody>
          <a:bodyPr/>
          <a:lstStyle/>
          <a:p>
            <a:fld id="{1BDC7658-8CFF-4D1C-A67B-27705C6BF515}" type="datetimeFigureOut">
              <a:rPr lang="en-US" smtClean="0"/>
              <a:t>11/17/2020</a:t>
            </a:fld>
            <a:endParaRPr lang="en-US"/>
          </a:p>
        </p:txBody>
      </p:sp>
      <p:sp>
        <p:nvSpPr>
          <p:cNvPr id="5" name="Footer Placeholder 4">
            <a:extLst>
              <a:ext uri="{FF2B5EF4-FFF2-40B4-BE49-F238E27FC236}">
                <a16:creationId xmlns:a16="http://schemas.microsoft.com/office/drawing/2014/main" id="{59909031-DBE5-4E43-8D00-8CE5D9FC014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2B58C22-0E21-4872-AF31-ADBC6EE54D3D}"/>
              </a:ext>
            </a:extLst>
          </p:cNvPr>
          <p:cNvSpPr>
            <a:spLocks noGrp="1"/>
          </p:cNvSpPr>
          <p:nvPr>
            <p:ph type="sldNum" sz="quarter" idx="12"/>
          </p:nvPr>
        </p:nvSpPr>
        <p:spPr/>
        <p:txBody>
          <a:bodyPr/>
          <a:lstStyle/>
          <a:p>
            <a:fld id="{3D754417-A82F-4F23-82C2-7733FFB5CEE4}" type="slidenum">
              <a:rPr lang="en-US" smtClean="0"/>
              <a:t>‹#›</a:t>
            </a:fld>
            <a:endParaRPr lang="en-US"/>
          </a:p>
        </p:txBody>
      </p:sp>
    </p:spTree>
    <p:extLst>
      <p:ext uri="{BB962C8B-B14F-4D97-AF65-F5344CB8AC3E}">
        <p14:creationId xmlns:p14="http://schemas.microsoft.com/office/powerpoint/2010/main" val="1521392804"/>
      </p:ext>
    </p:extLst>
  </p:cSld>
  <p:clrMapOvr>
    <a:masterClrMapping/>
  </p:clrMapOvr>
  <p:transition spd="slow">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F8A4AD-2B2F-485A-A3AE-914DCF8AE0F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C00D9B7-D4BC-4B46-A205-8A202DE9BAE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D27C58C-AEFE-4193-999D-7603192C6D3E}"/>
              </a:ext>
            </a:extLst>
          </p:cNvPr>
          <p:cNvSpPr>
            <a:spLocks noGrp="1"/>
          </p:cNvSpPr>
          <p:nvPr>
            <p:ph type="dt" sz="half" idx="10"/>
          </p:nvPr>
        </p:nvSpPr>
        <p:spPr/>
        <p:txBody>
          <a:bodyPr/>
          <a:lstStyle/>
          <a:p>
            <a:fld id="{1BDC7658-8CFF-4D1C-A67B-27705C6BF515}" type="datetimeFigureOut">
              <a:rPr lang="en-US" smtClean="0"/>
              <a:t>11/17/2020</a:t>
            </a:fld>
            <a:endParaRPr lang="en-US"/>
          </a:p>
        </p:txBody>
      </p:sp>
      <p:sp>
        <p:nvSpPr>
          <p:cNvPr id="5" name="Footer Placeholder 4">
            <a:extLst>
              <a:ext uri="{FF2B5EF4-FFF2-40B4-BE49-F238E27FC236}">
                <a16:creationId xmlns:a16="http://schemas.microsoft.com/office/drawing/2014/main" id="{49656F25-5340-4DF7-807C-9B0774500D6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1A546E1-94C2-4887-8F79-67C5113BA6D2}"/>
              </a:ext>
            </a:extLst>
          </p:cNvPr>
          <p:cNvSpPr>
            <a:spLocks noGrp="1"/>
          </p:cNvSpPr>
          <p:nvPr>
            <p:ph type="sldNum" sz="quarter" idx="12"/>
          </p:nvPr>
        </p:nvSpPr>
        <p:spPr/>
        <p:txBody>
          <a:bodyPr/>
          <a:lstStyle/>
          <a:p>
            <a:fld id="{3D754417-A82F-4F23-82C2-7733FFB5CEE4}" type="slidenum">
              <a:rPr lang="en-US" smtClean="0"/>
              <a:t>‹#›</a:t>
            </a:fld>
            <a:endParaRPr lang="en-US"/>
          </a:p>
        </p:txBody>
      </p:sp>
    </p:spTree>
    <p:extLst>
      <p:ext uri="{BB962C8B-B14F-4D97-AF65-F5344CB8AC3E}">
        <p14:creationId xmlns:p14="http://schemas.microsoft.com/office/powerpoint/2010/main" val="2856799755"/>
      </p:ext>
    </p:extLst>
  </p:cSld>
  <p:clrMapOvr>
    <a:masterClrMapping/>
  </p:clrMapOvr>
  <p:transition spd="slow">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C868388-7A23-4711-A223-A4AF504B412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C46D181-C2CF-46FA-9739-E220321040B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379D1A0-F28B-4EE6-8B5C-8097CE33C3DD}"/>
              </a:ext>
            </a:extLst>
          </p:cNvPr>
          <p:cNvSpPr>
            <a:spLocks noGrp="1"/>
          </p:cNvSpPr>
          <p:nvPr>
            <p:ph type="dt" sz="half" idx="10"/>
          </p:nvPr>
        </p:nvSpPr>
        <p:spPr/>
        <p:txBody>
          <a:bodyPr/>
          <a:lstStyle/>
          <a:p>
            <a:fld id="{1BDC7658-8CFF-4D1C-A67B-27705C6BF515}" type="datetimeFigureOut">
              <a:rPr lang="en-US" smtClean="0"/>
              <a:t>11/17/2020</a:t>
            </a:fld>
            <a:endParaRPr lang="en-US"/>
          </a:p>
        </p:txBody>
      </p:sp>
      <p:sp>
        <p:nvSpPr>
          <p:cNvPr id="5" name="Footer Placeholder 4">
            <a:extLst>
              <a:ext uri="{FF2B5EF4-FFF2-40B4-BE49-F238E27FC236}">
                <a16:creationId xmlns:a16="http://schemas.microsoft.com/office/drawing/2014/main" id="{E5DCFAA7-703D-492D-8749-6EAB1978468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C8C8CED-D925-4F49-B45C-2D519C1DED70}"/>
              </a:ext>
            </a:extLst>
          </p:cNvPr>
          <p:cNvSpPr>
            <a:spLocks noGrp="1"/>
          </p:cNvSpPr>
          <p:nvPr>
            <p:ph type="sldNum" sz="quarter" idx="12"/>
          </p:nvPr>
        </p:nvSpPr>
        <p:spPr/>
        <p:txBody>
          <a:bodyPr/>
          <a:lstStyle/>
          <a:p>
            <a:fld id="{3D754417-A82F-4F23-82C2-7733FFB5CEE4}" type="slidenum">
              <a:rPr lang="en-US" smtClean="0"/>
              <a:t>‹#›</a:t>
            </a:fld>
            <a:endParaRPr lang="en-US"/>
          </a:p>
        </p:txBody>
      </p:sp>
    </p:spTree>
    <p:extLst>
      <p:ext uri="{BB962C8B-B14F-4D97-AF65-F5344CB8AC3E}">
        <p14:creationId xmlns:p14="http://schemas.microsoft.com/office/powerpoint/2010/main" val="1049046392"/>
      </p:ext>
    </p:extLst>
  </p:cSld>
  <p:clrMapOvr>
    <a:masterClrMapping/>
  </p:clrMapOvr>
  <p:transition spd="slow">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F4817C-650A-40C7-A7E4-E00419CE78C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819B339-0559-47E1-BDFC-73272C41434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865D9D4-396E-4BCD-9CE4-BAEACA9F8291}"/>
              </a:ext>
            </a:extLst>
          </p:cNvPr>
          <p:cNvSpPr>
            <a:spLocks noGrp="1"/>
          </p:cNvSpPr>
          <p:nvPr>
            <p:ph type="dt" sz="half" idx="10"/>
          </p:nvPr>
        </p:nvSpPr>
        <p:spPr/>
        <p:txBody>
          <a:bodyPr/>
          <a:lstStyle/>
          <a:p>
            <a:fld id="{1BDC7658-8CFF-4D1C-A67B-27705C6BF515}" type="datetimeFigureOut">
              <a:rPr lang="en-US" smtClean="0"/>
              <a:t>11/17/2020</a:t>
            </a:fld>
            <a:endParaRPr lang="en-US"/>
          </a:p>
        </p:txBody>
      </p:sp>
      <p:sp>
        <p:nvSpPr>
          <p:cNvPr id="5" name="Footer Placeholder 4">
            <a:extLst>
              <a:ext uri="{FF2B5EF4-FFF2-40B4-BE49-F238E27FC236}">
                <a16:creationId xmlns:a16="http://schemas.microsoft.com/office/drawing/2014/main" id="{1BF92531-81BD-4596-AA00-57E4D9F7CD9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391A1EB-C183-4537-9525-9243502B1901}"/>
              </a:ext>
            </a:extLst>
          </p:cNvPr>
          <p:cNvSpPr>
            <a:spLocks noGrp="1"/>
          </p:cNvSpPr>
          <p:nvPr>
            <p:ph type="sldNum" sz="quarter" idx="12"/>
          </p:nvPr>
        </p:nvSpPr>
        <p:spPr/>
        <p:txBody>
          <a:bodyPr/>
          <a:lstStyle/>
          <a:p>
            <a:fld id="{3D754417-A82F-4F23-82C2-7733FFB5CEE4}" type="slidenum">
              <a:rPr lang="en-US" smtClean="0"/>
              <a:t>‹#›</a:t>
            </a:fld>
            <a:endParaRPr lang="en-US"/>
          </a:p>
        </p:txBody>
      </p:sp>
    </p:spTree>
    <p:extLst>
      <p:ext uri="{BB962C8B-B14F-4D97-AF65-F5344CB8AC3E}">
        <p14:creationId xmlns:p14="http://schemas.microsoft.com/office/powerpoint/2010/main" val="3670088204"/>
      </p:ext>
    </p:extLst>
  </p:cSld>
  <p:clrMapOvr>
    <a:masterClrMapping/>
  </p:clrMapOvr>
  <p:transition spd="slow">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92C857-CBEA-4B5F-854A-8840552C2A6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9030639-4024-41E7-91B1-B49671BA574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A7958A5-D5E6-495F-88B6-29B586C8F206}"/>
              </a:ext>
            </a:extLst>
          </p:cNvPr>
          <p:cNvSpPr>
            <a:spLocks noGrp="1"/>
          </p:cNvSpPr>
          <p:nvPr>
            <p:ph type="dt" sz="half" idx="10"/>
          </p:nvPr>
        </p:nvSpPr>
        <p:spPr/>
        <p:txBody>
          <a:bodyPr/>
          <a:lstStyle/>
          <a:p>
            <a:fld id="{1BDC7658-8CFF-4D1C-A67B-27705C6BF515}" type="datetimeFigureOut">
              <a:rPr lang="en-US" smtClean="0"/>
              <a:t>11/17/2020</a:t>
            </a:fld>
            <a:endParaRPr lang="en-US"/>
          </a:p>
        </p:txBody>
      </p:sp>
      <p:sp>
        <p:nvSpPr>
          <p:cNvPr id="5" name="Footer Placeholder 4">
            <a:extLst>
              <a:ext uri="{FF2B5EF4-FFF2-40B4-BE49-F238E27FC236}">
                <a16:creationId xmlns:a16="http://schemas.microsoft.com/office/drawing/2014/main" id="{A17838A2-4366-44E9-ABA1-B7148F1C8AC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C2BAD72-E4EC-4AA4-AE8D-AE2EF74359E7}"/>
              </a:ext>
            </a:extLst>
          </p:cNvPr>
          <p:cNvSpPr>
            <a:spLocks noGrp="1"/>
          </p:cNvSpPr>
          <p:nvPr>
            <p:ph type="sldNum" sz="quarter" idx="12"/>
          </p:nvPr>
        </p:nvSpPr>
        <p:spPr/>
        <p:txBody>
          <a:bodyPr/>
          <a:lstStyle/>
          <a:p>
            <a:fld id="{3D754417-A82F-4F23-82C2-7733FFB5CEE4}" type="slidenum">
              <a:rPr lang="en-US" smtClean="0"/>
              <a:t>‹#›</a:t>
            </a:fld>
            <a:endParaRPr lang="en-US"/>
          </a:p>
        </p:txBody>
      </p:sp>
    </p:spTree>
    <p:extLst>
      <p:ext uri="{BB962C8B-B14F-4D97-AF65-F5344CB8AC3E}">
        <p14:creationId xmlns:p14="http://schemas.microsoft.com/office/powerpoint/2010/main" val="541262821"/>
      </p:ext>
    </p:extLst>
  </p:cSld>
  <p:clrMapOvr>
    <a:masterClrMapping/>
  </p:clrMapOvr>
  <p:transition spd="slow">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DBE896-C399-410B-9923-D394E1580E7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AE61EC7-7DDF-4BD0-9C78-548491555E3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E720EF4-9FD9-42C5-B0B6-E8A0099A703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8CC6A96-E0F4-4F28-B9A6-64100B222275}"/>
              </a:ext>
            </a:extLst>
          </p:cNvPr>
          <p:cNvSpPr>
            <a:spLocks noGrp="1"/>
          </p:cNvSpPr>
          <p:nvPr>
            <p:ph type="dt" sz="half" idx="10"/>
          </p:nvPr>
        </p:nvSpPr>
        <p:spPr/>
        <p:txBody>
          <a:bodyPr/>
          <a:lstStyle/>
          <a:p>
            <a:fld id="{1BDC7658-8CFF-4D1C-A67B-27705C6BF515}" type="datetimeFigureOut">
              <a:rPr lang="en-US" smtClean="0"/>
              <a:t>11/17/2020</a:t>
            </a:fld>
            <a:endParaRPr lang="en-US"/>
          </a:p>
        </p:txBody>
      </p:sp>
      <p:sp>
        <p:nvSpPr>
          <p:cNvPr id="6" name="Footer Placeholder 5">
            <a:extLst>
              <a:ext uri="{FF2B5EF4-FFF2-40B4-BE49-F238E27FC236}">
                <a16:creationId xmlns:a16="http://schemas.microsoft.com/office/drawing/2014/main" id="{AD98FD59-D1BA-4C8F-89C9-14F2D7E4687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34A54C8-B17D-4DF0-B4C4-0274D3DD6039}"/>
              </a:ext>
            </a:extLst>
          </p:cNvPr>
          <p:cNvSpPr>
            <a:spLocks noGrp="1"/>
          </p:cNvSpPr>
          <p:nvPr>
            <p:ph type="sldNum" sz="quarter" idx="12"/>
          </p:nvPr>
        </p:nvSpPr>
        <p:spPr/>
        <p:txBody>
          <a:bodyPr/>
          <a:lstStyle/>
          <a:p>
            <a:fld id="{3D754417-A82F-4F23-82C2-7733FFB5CEE4}" type="slidenum">
              <a:rPr lang="en-US" smtClean="0"/>
              <a:t>‹#›</a:t>
            </a:fld>
            <a:endParaRPr lang="en-US"/>
          </a:p>
        </p:txBody>
      </p:sp>
    </p:spTree>
    <p:extLst>
      <p:ext uri="{BB962C8B-B14F-4D97-AF65-F5344CB8AC3E}">
        <p14:creationId xmlns:p14="http://schemas.microsoft.com/office/powerpoint/2010/main" val="1297972439"/>
      </p:ext>
    </p:extLst>
  </p:cSld>
  <p:clrMapOvr>
    <a:masterClrMapping/>
  </p:clrMapOvr>
  <p:transition spd="slow">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3A71B6-6C38-4960-8B70-680D5918F91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A6EF2DA-99BF-42BD-A54D-1C2AC6C93C1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CBF7ED9-3E32-4E49-ACEE-B2ACE1BFE82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BF5D114-AD4E-448D-8E60-3A829C26F5B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BDC6690-A678-4AFB-98D7-4CB6C77502F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3BE2D8B-C669-42C2-8A68-FE0BF7FEF706}"/>
              </a:ext>
            </a:extLst>
          </p:cNvPr>
          <p:cNvSpPr>
            <a:spLocks noGrp="1"/>
          </p:cNvSpPr>
          <p:nvPr>
            <p:ph type="dt" sz="half" idx="10"/>
          </p:nvPr>
        </p:nvSpPr>
        <p:spPr/>
        <p:txBody>
          <a:bodyPr/>
          <a:lstStyle/>
          <a:p>
            <a:fld id="{1BDC7658-8CFF-4D1C-A67B-27705C6BF515}" type="datetimeFigureOut">
              <a:rPr lang="en-US" smtClean="0"/>
              <a:t>11/17/2020</a:t>
            </a:fld>
            <a:endParaRPr lang="en-US"/>
          </a:p>
        </p:txBody>
      </p:sp>
      <p:sp>
        <p:nvSpPr>
          <p:cNvPr id="8" name="Footer Placeholder 7">
            <a:extLst>
              <a:ext uri="{FF2B5EF4-FFF2-40B4-BE49-F238E27FC236}">
                <a16:creationId xmlns:a16="http://schemas.microsoft.com/office/drawing/2014/main" id="{8C8B6C1B-08FD-49DA-A45D-4B7E2CED129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F07845F-24A2-4363-8FDD-F26E536E9DFB}"/>
              </a:ext>
            </a:extLst>
          </p:cNvPr>
          <p:cNvSpPr>
            <a:spLocks noGrp="1"/>
          </p:cNvSpPr>
          <p:nvPr>
            <p:ph type="sldNum" sz="quarter" idx="12"/>
          </p:nvPr>
        </p:nvSpPr>
        <p:spPr/>
        <p:txBody>
          <a:bodyPr/>
          <a:lstStyle/>
          <a:p>
            <a:fld id="{3D754417-A82F-4F23-82C2-7733FFB5CEE4}" type="slidenum">
              <a:rPr lang="en-US" smtClean="0"/>
              <a:t>‹#›</a:t>
            </a:fld>
            <a:endParaRPr lang="en-US"/>
          </a:p>
        </p:txBody>
      </p:sp>
    </p:spTree>
    <p:extLst>
      <p:ext uri="{BB962C8B-B14F-4D97-AF65-F5344CB8AC3E}">
        <p14:creationId xmlns:p14="http://schemas.microsoft.com/office/powerpoint/2010/main" val="4210533951"/>
      </p:ext>
    </p:extLst>
  </p:cSld>
  <p:clrMapOvr>
    <a:masterClrMapping/>
  </p:clrMapOvr>
  <p:transition spd="slow">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554BA0-8DE8-4A56-8381-AB9036C1105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6153915-DB53-4FBE-8385-6257A3CA1E67}"/>
              </a:ext>
            </a:extLst>
          </p:cNvPr>
          <p:cNvSpPr>
            <a:spLocks noGrp="1"/>
          </p:cNvSpPr>
          <p:nvPr>
            <p:ph type="dt" sz="half" idx="10"/>
          </p:nvPr>
        </p:nvSpPr>
        <p:spPr/>
        <p:txBody>
          <a:bodyPr/>
          <a:lstStyle/>
          <a:p>
            <a:fld id="{1BDC7658-8CFF-4D1C-A67B-27705C6BF515}" type="datetimeFigureOut">
              <a:rPr lang="en-US" smtClean="0"/>
              <a:t>11/17/2020</a:t>
            </a:fld>
            <a:endParaRPr lang="en-US"/>
          </a:p>
        </p:txBody>
      </p:sp>
      <p:sp>
        <p:nvSpPr>
          <p:cNvPr id="4" name="Footer Placeholder 3">
            <a:extLst>
              <a:ext uri="{FF2B5EF4-FFF2-40B4-BE49-F238E27FC236}">
                <a16:creationId xmlns:a16="http://schemas.microsoft.com/office/drawing/2014/main" id="{0F7CB19D-C75F-4208-84B9-DD906A8AC17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AEAC4B7-0AF9-4B8D-B7EA-DDF47EF500EC}"/>
              </a:ext>
            </a:extLst>
          </p:cNvPr>
          <p:cNvSpPr>
            <a:spLocks noGrp="1"/>
          </p:cNvSpPr>
          <p:nvPr>
            <p:ph type="sldNum" sz="quarter" idx="12"/>
          </p:nvPr>
        </p:nvSpPr>
        <p:spPr/>
        <p:txBody>
          <a:bodyPr/>
          <a:lstStyle/>
          <a:p>
            <a:fld id="{3D754417-A82F-4F23-82C2-7733FFB5CEE4}" type="slidenum">
              <a:rPr lang="en-US" smtClean="0"/>
              <a:t>‹#›</a:t>
            </a:fld>
            <a:endParaRPr lang="en-US"/>
          </a:p>
        </p:txBody>
      </p:sp>
    </p:spTree>
    <p:extLst>
      <p:ext uri="{BB962C8B-B14F-4D97-AF65-F5344CB8AC3E}">
        <p14:creationId xmlns:p14="http://schemas.microsoft.com/office/powerpoint/2010/main" val="2913402269"/>
      </p:ext>
    </p:extLst>
  </p:cSld>
  <p:clrMapOvr>
    <a:masterClrMapping/>
  </p:clrMapOvr>
  <p:transition spd="slow">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13BE050-6579-482B-A9D9-C71E5450B440}"/>
              </a:ext>
            </a:extLst>
          </p:cNvPr>
          <p:cNvSpPr>
            <a:spLocks noGrp="1"/>
          </p:cNvSpPr>
          <p:nvPr>
            <p:ph type="dt" sz="half" idx="10"/>
          </p:nvPr>
        </p:nvSpPr>
        <p:spPr/>
        <p:txBody>
          <a:bodyPr/>
          <a:lstStyle/>
          <a:p>
            <a:fld id="{1BDC7658-8CFF-4D1C-A67B-27705C6BF515}" type="datetimeFigureOut">
              <a:rPr lang="en-US" smtClean="0"/>
              <a:t>11/17/2020</a:t>
            </a:fld>
            <a:endParaRPr lang="en-US"/>
          </a:p>
        </p:txBody>
      </p:sp>
      <p:sp>
        <p:nvSpPr>
          <p:cNvPr id="3" name="Footer Placeholder 2">
            <a:extLst>
              <a:ext uri="{FF2B5EF4-FFF2-40B4-BE49-F238E27FC236}">
                <a16:creationId xmlns:a16="http://schemas.microsoft.com/office/drawing/2014/main" id="{759693A0-02F6-4E01-91F8-EA95FCA9ACC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41DFB49-04F2-4382-AACF-7C9F995F375C}"/>
              </a:ext>
            </a:extLst>
          </p:cNvPr>
          <p:cNvSpPr>
            <a:spLocks noGrp="1"/>
          </p:cNvSpPr>
          <p:nvPr>
            <p:ph type="sldNum" sz="quarter" idx="12"/>
          </p:nvPr>
        </p:nvSpPr>
        <p:spPr/>
        <p:txBody>
          <a:bodyPr/>
          <a:lstStyle/>
          <a:p>
            <a:fld id="{3D754417-A82F-4F23-82C2-7733FFB5CEE4}" type="slidenum">
              <a:rPr lang="en-US" smtClean="0"/>
              <a:t>‹#›</a:t>
            </a:fld>
            <a:endParaRPr lang="en-US"/>
          </a:p>
        </p:txBody>
      </p:sp>
    </p:spTree>
    <p:extLst>
      <p:ext uri="{BB962C8B-B14F-4D97-AF65-F5344CB8AC3E}">
        <p14:creationId xmlns:p14="http://schemas.microsoft.com/office/powerpoint/2010/main" val="2869079686"/>
      </p:ext>
    </p:extLst>
  </p:cSld>
  <p:clrMapOvr>
    <a:masterClrMapping/>
  </p:clrMapOvr>
  <p:transition spd="slow">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77FDDD-7790-4E28-8505-99D787A66C4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2B1E739-9939-498A-B11C-558673D7200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7C92E97-A036-4DD3-AB94-13DDD8EDA9C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78D2E8B-7C01-4C94-9452-5E5A0AED9B18}"/>
              </a:ext>
            </a:extLst>
          </p:cNvPr>
          <p:cNvSpPr>
            <a:spLocks noGrp="1"/>
          </p:cNvSpPr>
          <p:nvPr>
            <p:ph type="dt" sz="half" idx="10"/>
          </p:nvPr>
        </p:nvSpPr>
        <p:spPr/>
        <p:txBody>
          <a:bodyPr/>
          <a:lstStyle/>
          <a:p>
            <a:fld id="{1BDC7658-8CFF-4D1C-A67B-27705C6BF515}" type="datetimeFigureOut">
              <a:rPr lang="en-US" smtClean="0"/>
              <a:t>11/17/2020</a:t>
            </a:fld>
            <a:endParaRPr lang="en-US"/>
          </a:p>
        </p:txBody>
      </p:sp>
      <p:sp>
        <p:nvSpPr>
          <p:cNvPr id="6" name="Footer Placeholder 5">
            <a:extLst>
              <a:ext uri="{FF2B5EF4-FFF2-40B4-BE49-F238E27FC236}">
                <a16:creationId xmlns:a16="http://schemas.microsoft.com/office/drawing/2014/main" id="{8EF518A2-4C92-42BD-A41D-7D53F977A70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EA05A00-5538-4198-AF30-BC6AF2F509E7}"/>
              </a:ext>
            </a:extLst>
          </p:cNvPr>
          <p:cNvSpPr>
            <a:spLocks noGrp="1"/>
          </p:cNvSpPr>
          <p:nvPr>
            <p:ph type="sldNum" sz="quarter" idx="12"/>
          </p:nvPr>
        </p:nvSpPr>
        <p:spPr/>
        <p:txBody>
          <a:bodyPr/>
          <a:lstStyle/>
          <a:p>
            <a:fld id="{3D754417-A82F-4F23-82C2-7733FFB5CEE4}" type="slidenum">
              <a:rPr lang="en-US" smtClean="0"/>
              <a:t>‹#›</a:t>
            </a:fld>
            <a:endParaRPr lang="en-US"/>
          </a:p>
        </p:txBody>
      </p:sp>
    </p:spTree>
    <p:extLst>
      <p:ext uri="{BB962C8B-B14F-4D97-AF65-F5344CB8AC3E}">
        <p14:creationId xmlns:p14="http://schemas.microsoft.com/office/powerpoint/2010/main" val="1295203703"/>
      </p:ext>
    </p:extLst>
  </p:cSld>
  <p:clrMapOvr>
    <a:masterClrMapping/>
  </p:clrMapOvr>
  <p:transition spd="slow">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47EAA5-1420-4463-84D6-056653DAB3D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79BFF67-88E2-4435-B3B9-9C8FCA3927B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7274C51-DCE2-4399-AB3A-16B240CEF1B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0CC8C25-8FE5-4BC4-9807-AB57B371A48C}"/>
              </a:ext>
            </a:extLst>
          </p:cNvPr>
          <p:cNvSpPr>
            <a:spLocks noGrp="1"/>
          </p:cNvSpPr>
          <p:nvPr>
            <p:ph type="dt" sz="half" idx="10"/>
          </p:nvPr>
        </p:nvSpPr>
        <p:spPr/>
        <p:txBody>
          <a:bodyPr/>
          <a:lstStyle/>
          <a:p>
            <a:fld id="{1BDC7658-8CFF-4D1C-A67B-27705C6BF515}" type="datetimeFigureOut">
              <a:rPr lang="en-US" smtClean="0"/>
              <a:t>11/17/2020</a:t>
            </a:fld>
            <a:endParaRPr lang="en-US"/>
          </a:p>
        </p:txBody>
      </p:sp>
      <p:sp>
        <p:nvSpPr>
          <p:cNvPr id="6" name="Footer Placeholder 5">
            <a:extLst>
              <a:ext uri="{FF2B5EF4-FFF2-40B4-BE49-F238E27FC236}">
                <a16:creationId xmlns:a16="http://schemas.microsoft.com/office/drawing/2014/main" id="{97500935-8360-4385-A83E-42685C8F332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8DD5E4E-5037-492C-8A69-4C934F36D8EA}"/>
              </a:ext>
            </a:extLst>
          </p:cNvPr>
          <p:cNvSpPr>
            <a:spLocks noGrp="1"/>
          </p:cNvSpPr>
          <p:nvPr>
            <p:ph type="sldNum" sz="quarter" idx="12"/>
          </p:nvPr>
        </p:nvSpPr>
        <p:spPr/>
        <p:txBody>
          <a:bodyPr/>
          <a:lstStyle/>
          <a:p>
            <a:fld id="{3D754417-A82F-4F23-82C2-7733FFB5CEE4}" type="slidenum">
              <a:rPr lang="en-US" smtClean="0"/>
              <a:t>‹#›</a:t>
            </a:fld>
            <a:endParaRPr lang="en-US"/>
          </a:p>
        </p:txBody>
      </p:sp>
    </p:spTree>
    <p:extLst>
      <p:ext uri="{BB962C8B-B14F-4D97-AF65-F5344CB8AC3E}">
        <p14:creationId xmlns:p14="http://schemas.microsoft.com/office/powerpoint/2010/main" val="2502108212"/>
      </p:ext>
    </p:extLst>
  </p:cSld>
  <p:clrMapOvr>
    <a:masterClrMapping/>
  </p:clrMapOvr>
  <p:transition spd="slow">
    <p:wip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C0AD0DF-D253-4C70-B81B-AFE01A161F4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1CCDBE3-1BBC-4428-9F5B-9546F86E8B8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BB89FC2-C2A8-4295-9A53-574F008029A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BDC7658-8CFF-4D1C-A67B-27705C6BF515}" type="datetimeFigureOut">
              <a:rPr lang="en-US" smtClean="0"/>
              <a:t>11/17/2020</a:t>
            </a:fld>
            <a:endParaRPr lang="en-US"/>
          </a:p>
        </p:txBody>
      </p:sp>
      <p:sp>
        <p:nvSpPr>
          <p:cNvPr id="5" name="Footer Placeholder 4">
            <a:extLst>
              <a:ext uri="{FF2B5EF4-FFF2-40B4-BE49-F238E27FC236}">
                <a16:creationId xmlns:a16="http://schemas.microsoft.com/office/drawing/2014/main" id="{86F401D2-9D25-47E9-A4B3-39303E1586C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5672254-5AC1-4F38-B302-28007D8433F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754417-A82F-4F23-82C2-7733FFB5CEE4}" type="slidenum">
              <a:rPr lang="en-US" smtClean="0"/>
              <a:t>‹#›</a:t>
            </a:fld>
            <a:endParaRPr lang="en-US"/>
          </a:p>
        </p:txBody>
      </p:sp>
    </p:spTree>
    <p:extLst>
      <p:ext uri="{BB962C8B-B14F-4D97-AF65-F5344CB8AC3E}">
        <p14:creationId xmlns:p14="http://schemas.microsoft.com/office/powerpoint/2010/main" val="395931970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wip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hyperlink" Target="https://www.recbc.ca/professionals/knowledge-base/guidelines/trading-services#conflicts-of-interest" TargetMode="External"/><Relationship Id="rId5" Type="http://schemas.openxmlformats.org/officeDocument/2006/relationships/hyperlink" Target="https://www.recbc.ca/professionals/knowledge-base/articles/managing-conflicts-interest" TargetMode="External"/><Relationship Id="rId4" Type="http://schemas.openxmlformats.org/officeDocument/2006/relationships/hyperlink" Target="https://www.bcrea.bc.ca/legally-speaking/the-first-law-of-holes-517/"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2441023"/>
      </p:ext>
    </p:extLst>
  </p:cSld>
  <p:clrMapOvr>
    <a:masterClrMapping/>
  </p:clrMapOvr>
  <p:transition spd="slow">
    <p:wipe/>
  </p:transition>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9677726"/>
      </p:ext>
    </p:extLst>
  </p:cSld>
  <p:clrMapOvr>
    <a:masterClrMapping/>
  </p:clrMapOvr>
  <p:transition spd="slow">
    <p:wipe/>
  </p:transition>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08845376"/>
      </p:ext>
    </p:extLst>
  </p:cSld>
  <p:clrMapOvr>
    <a:masterClrMapping/>
  </p:clrMapOvr>
  <p:transition spd="slow">
    <p:wipe/>
  </p:transition>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18284989"/>
      </p:ext>
    </p:extLst>
  </p:cSld>
  <p:clrMapOvr>
    <a:masterClrMapping/>
  </p:clrMapOvr>
  <p:transition spd="slow">
    <p:wipe/>
  </p:transition>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07227080"/>
      </p:ext>
    </p:extLst>
  </p:cSld>
  <p:clrMapOvr>
    <a:masterClrMapping/>
  </p:clrMapOvr>
  <p:transition spd="slow">
    <p:wipe/>
  </p:transition>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42433006"/>
      </p:ext>
    </p:extLst>
  </p:cSld>
  <p:clrMapOvr>
    <a:masterClrMapping/>
  </p:clrMapOvr>
  <p:transition spd="slow">
    <p:wipe/>
  </p:transition>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57899049"/>
      </p:ext>
    </p:extLst>
  </p:cSld>
  <p:clrMapOvr>
    <a:masterClrMapping/>
  </p:clrMapOvr>
  <p:transition spd="slow">
    <p:wipe/>
  </p:transition>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33500789"/>
      </p:ext>
    </p:extLst>
  </p:cSld>
  <p:clrMapOvr>
    <a:masterClrMapping/>
  </p:clrMapOvr>
  <p:transition spd="slow">
    <p:wipe/>
  </p:transition>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4111022"/>
      </p:ext>
    </p:extLst>
  </p:cSld>
  <p:clrMapOvr>
    <a:masterClrMapping/>
  </p:clrMapOvr>
  <p:transition spd="slow">
    <p:wipe/>
  </p:transition>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04756321"/>
      </p:ext>
    </p:extLst>
  </p:cSld>
  <p:clrMapOvr>
    <a:masterClrMapping/>
  </p:clrMapOvr>
  <p:transition spd="slow">
    <p:wipe/>
  </p:transition>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8432552"/>
      </p:ext>
    </p:extLst>
  </p:cSld>
  <p:clrMapOvr>
    <a:masterClrMapping/>
  </p:clrMapOvr>
  <p:transition spd="slow">
    <p:wipe/>
  </p:transition>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AutoShape 2">
            <a:extLst>
              <a:ext uri="{FF2B5EF4-FFF2-40B4-BE49-F238E27FC236}">
                <a16:creationId xmlns:a16="http://schemas.microsoft.com/office/drawing/2014/main" id="{9D7A6196-99A4-4CBF-8E0A-49F1B19B91CB}"/>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 name="AutoShape 2">
            <a:extLst>
              <a:ext uri="{FF2B5EF4-FFF2-40B4-BE49-F238E27FC236}">
                <a16:creationId xmlns:a16="http://schemas.microsoft.com/office/drawing/2014/main" id="{1F8D86A8-2F8B-451E-B8D1-EF14FE00F578}"/>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2548787552"/>
      </p:ext>
    </p:extLst>
  </p:cSld>
  <p:clrMapOvr>
    <a:masterClrMapping/>
  </p:clrMapOvr>
  <p:transition spd="slow">
    <p:wipe/>
  </p:transition>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88769825"/>
      </p:ext>
    </p:extLst>
  </p:cSld>
  <p:clrMapOvr>
    <a:masterClrMapping/>
  </p:clrMapOvr>
  <p:transition spd="slow">
    <p:wipe/>
  </p:transition>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38153385"/>
      </p:ext>
    </p:extLst>
  </p:cSld>
  <p:clrMapOvr>
    <a:masterClrMapping/>
  </p:clrMapOvr>
  <p:transition spd="slow">
    <p:wipe/>
  </p:transition>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71669545"/>
      </p:ext>
    </p:extLst>
  </p:cSld>
  <p:clrMapOvr>
    <a:masterClrMapping/>
  </p:clrMapOvr>
  <p:transition spd="slow">
    <p:wipe/>
  </p:transition>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67080"/>
      </p:ext>
    </p:extLst>
  </p:cSld>
  <p:clrMapOvr>
    <a:masterClrMapping/>
  </p:clrMapOvr>
  <p:transition spd="slow">
    <p:wipe/>
  </p:transition>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58050600"/>
      </p:ext>
    </p:extLst>
  </p:cSld>
  <p:clrMapOvr>
    <a:masterClrMapping/>
  </p:clrMapOvr>
  <p:transition spd="slow">
    <p:wipe/>
  </p:transition>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9FE979D-DCB4-4161-9909-A9533D2987C2}"/>
              </a:ext>
            </a:extLst>
          </p:cNvPr>
          <p:cNvSpPr txBox="1"/>
          <p:nvPr/>
        </p:nvSpPr>
        <p:spPr>
          <a:xfrm>
            <a:off x="504824" y="1870461"/>
            <a:ext cx="11182350" cy="3108543"/>
          </a:xfrm>
          <a:prstGeom prst="rect">
            <a:avLst/>
          </a:prstGeom>
          <a:noFill/>
        </p:spPr>
        <p:txBody>
          <a:bodyPr wrap="square" rtlCol="0">
            <a:spAutoFit/>
          </a:bodyPr>
          <a:lstStyle/>
          <a:p>
            <a:pPr marL="457200" lvl="0" indent="-457200">
              <a:buFont typeface="Arial" panose="020B0604020202020204" pitchFamily="34" charset="0"/>
              <a:buChar char="•"/>
            </a:pPr>
            <a:r>
              <a:rPr lang="en-US" sz="2800" dirty="0">
                <a:latin typeface="Open Sans" panose="020B0606030504020204" pitchFamily="34" charset="0"/>
                <a:ea typeface="Open Sans" panose="020B0606030504020204" pitchFamily="34" charset="0"/>
                <a:cs typeface="Open Sans" panose="020B0606030504020204" pitchFamily="34" charset="0"/>
              </a:rPr>
              <a:t>BCREA Legally Speaking #517: </a:t>
            </a:r>
            <a:r>
              <a:rPr lang="en-US" sz="2800" dirty="0">
                <a:latin typeface="Open Sans" panose="020B0606030504020204" pitchFamily="34" charset="0"/>
                <a:ea typeface="Open Sans" panose="020B0606030504020204" pitchFamily="34" charset="0"/>
                <a:cs typeface="Open Sans" panose="020B0606030504020204" pitchFamily="34" charset="0"/>
                <a:hlinkClick r:id="rId4"/>
              </a:rPr>
              <a:t>https://www.bcrea.bc.ca/legally-speaking/the-first-law-of-holes-517/</a:t>
            </a:r>
            <a:endParaRPr lang="en-US" sz="2800" dirty="0">
              <a:latin typeface="Open Sans" panose="020B0606030504020204" pitchFamily="34" charset="0"/>
              <a:ea typeface="Open Sans" panose="020B0606030504020204" pitchFamily="34" charset="0"/>
              <a:cs typeface="Open Sans" panose="020B0606030504020204" pitchFamily="34" charset="0"/>
            </a:endParaRPr>
          </a:p>
          <a:p>
            <a:pPr marL="457200" lvl="0" indent="-457200">
              <a:buFont typeface="Arial" panose="020B0604020202020204" pitchFamily="34" charset="0"/>
              <a:buChar char="•"/>
            </a:pPr>
            <a:r>
              <a:rPr lang="en-US" sz="2800" dirty="0">
                <a:latin typeface="Open Sans" panose="020B0606030504020204" pitchFamily="34" charset="0"/>
                <a:ea typeface="Open Sans" panose="020B0606030504020204" pitchFamily="34" charset="0"/>
                <a:cs typeface="Open Sans" panose="020B0606030504020204" pitchFamily="34" charset="0"/>
              </a:rPr>
              <a:t>REEOIC &amp; RECBC Podcast on Conflicts of Interest:  </a:t>
            </a:r>
            <a:r>
              <a:rPr lang="en-US" sz="2800" dirty="0">
                <a:latin typeface="Open Sans" panose="020B0606030504020204" pitchFamily="34" charset="0"/>
                <a:ea typeface="Open Sans" panose="020B0606030504020204" pitchFamily="34" charset="0"/>
                <a:cs typeface="Open Sans" panose="020B0606030504020204" pitchFamily="34" charset="0"/>
                <a:hlinkClick r:id="rId5"/>
              </a:rPr>
              <a:t>https://www.recbc.ca/professionals/knowledge-base/articles/managing-conflicts-interest</a:t>
            </a:r>
            <a:r>
              <a:rPr lang="en-US" sz="2800" dirty="0">
                <a:latin typeface="Open Sans" panose="020B0606030504020204" pitchFamily="34" charset="0"/>
                <a:ea typeface="Open Sans" panose="020B0606030504020204" pitchFamily="34" charset="0"/>
                <a:cs typeface="Open Sans" panose="020B0606030504020204" pitchFamily="34" charset="0"/>
              </a:rPr>
              <a:t> </a:t>
            </a:r>
          </a:p>
          <a:p>
            <a:pPr marL="457200" lvl="0" indent="-457200">
              <a:buFont typeface="Arial" panose="020B0604020202020204" pitchFamily="34" charset="0"/>
              <a:buChar char="•"/>
            </a:pPr>
            <a:r>
              <a:rPr lang="en-US" sz="2800" dirty="0">
                <a:latin typeface="Open Sans" panose="020B0606030504020204" pitchFamily="34" charset="0"/>
                <a:ea typeface="Open Sans" panose="020B0606030504020204" pitchFamily="34" charset="0"/>
                <a:cs typeface="Open Sans" panose="020B0606030504020204" pitchFamily="34" charset="0"/>
              </a:rPr>
              <a:t>RECBC: </a:t>
            </a:r>
            <a:r>
              <a:rPr lang="en-US" sz="2800" dirty="0">
                <a:latin typeface="Open Sans" panose="020B0606030504020204" pitchFamily="34" charset="0"/>
                <a:ea typeface="Open Sans" panose="020B0606030504020204" pitchFamily="34" charset="0"/>
                <a:cs typeface="Open Sans" panose="020B0606030504020204" pitchFamily="34" charset="0"/>
                <a:hlinkClick r:id="rId6"/>
              </a:rPr>
              <a:t>https://www.recbc.ca/professionals/knowledge-base/guidelines/trading-services#conflicts-of-interest</a:t>
            </a:r>
            <a:r>
              <a:rPr lang="en-US" sz="2800" dirty="0">
                <a:latin typeface="Open Sans" panose="020B0606030504020204" pitchFamily="34" charset="0"/>
                <a:ea typeface="Open Sans" panose="020B0606030504020204" pitchFamily="34" charset="0"/>
                <a:cs typeface="Open Sans" panose="020B0606030504020204" pitchFamily="34" charset="0"/>
              </a:rPr>
              <a:t> </a:t>
            </a:r>
          </a:p>
        </p:txBody>
      </p:sp>
    </p:spTree>
    <p:extLst>
      <p:ext uri="{BB962C8B-B14F-4D97-AF65-F5344CB8AC3E}">
        <p14:creationId xmlns:p14="http://schemas.microsoft.com/office/powerpoint/2010/main" val="2051515015"/>
      </p:ext>
    </p:extLst>
  </p:cSld>
  <p:clrMapOvr>
    <a:masterClrMapping/>
  </p:clrMapOvr>
  <p:transition spd="slow">
    <p:wipe/>
  </p:transition>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6349203"/>
      </p:ext>
    </p:extLst>
  </p:cSld>
  <p:clrMapOvr>
    <a:masterClrMapping/>
  </p:clrMapOvr>
  <p:transition spd="slow">
    <p:wipe/>
  </p:transition>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194493"/>
      </p:ext>
    </p:extLst>
  </p:cSld>
  <p:clrMapOvr>
    <a:masterClrMapping/>
  </p:clrMapOvr>
  <p:transition spd="slow">
    <p:wipe/>
  </p:transition>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09810351"/>
      </p:ext>
    </p:extLst>
  </p:cSld>
  <p:clrMapOvr>
    <a:masterClrMapping/>
  </p:clrMapOvr>
  <p:transition spd="slow">
    <p:wipe/>
  </p:transition>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00301587"/>
      </p:ext>
    </p:extLst>
  </p:cSld>
  <p:clrMapOvr>
    <a:masterClrMapping/>
  </p:clrMapOvr>
  <p:transition spd="slow">
    <p:wipe/>
  </p:transition>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89371130"/>
      </p:ext>
    </p:extLst>
  </p:cSld>
  <p:clrMapOvr>
    <a:masterClrMapping/>
  </p:clrMapOvr>
  <p:transition spd="slow">
    <p:wipe/>
  </p:transition>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61747441"/>
      </p:ext>
    </p:extLst>
  </p:cSld>
  <p:clrMapOvr>
    <a:masterClrMapping/>
  </p:clrMapOvr>
  <p:transition spd="slow">
    <p:wipe/>
  </p:transition>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11356523"/>
      </p:ext>
    </p:extLst>
  </p:cSld>
  <p:clrMapOvr>
    <a:masterClrMapping/>
  </p:clrMapOvr>
  <p:transition spd="slow">
    <p:wipe/>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5032</TotalTime>
  <Words>2995</Words>
  <Application>Microsoft Office PowerPoint</Application>
  <PresentationFormat>Widescreen</PresentationFormat>
  <Paragraphs>105</Paragraphs>
  <Slides>25</Slides>
  <Notes>25</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25</vt:i4>
      </vt:variant>
    </vt:vector>
  </HeadingPairs>
  <TitlesOfParts>
    <vt:vector size="33" baseType="lpstr">
      <vt:lpstr>Arial</vt:lpstr>
      <vt:lpstr>Calibri</vt:lpstr>
      <vt:lpstr>Calibri Light</vt:lpstr>
      <vt:lpstr>Courier New</vt:lpstr>
      <vt:lpstr>Open Sans</vt:lpstr>
      <vt:lpstr>Symbol</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What Would You Do? Presentation Series - Conflicts of Interest</dc:title>
  <dc:subject>What Would You Do? Presentation Series - Conflicts of Interest</dc:subject>
  <dc:creator>BCREA</dc:creator>
  <cp:lastModifiedBy>Marianne Brimmell</cp:lastModifiedBy>
  <cp:revision>318</cp:revision>
  <cp:lastPrinted>2019-12-02T20:16:35Z</cp:lastPrinted>
  <dcterms:created xsi:type="dcterms:W3CDTF">2019-10-22T16:28:16Z</dcterms:created>
  <dcterms:modified xsi:type="dcterms:W3CDTF">2020-11-18T01:22:17Z</dcterms:modified>
</cp:coreProperties>
</file>