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1" r:id="rId4"/>
  </p:sldMasterIdLst>
  <p:notesMasterIdLst>
    <p:notesMasterId r:id="rId26"/>
  </p:notesMasterIdLst>
  <p:sldIdLst>
    <p:sldId id="256" r:id="rId5"/>
    <p:sldId id="258" r:id="rId6"/>
    <p:sldId id="262" r:id="rId7"/>
    <p:sldId id="266" r:id="rId8"/>
    <p:sldId id="267" r:id="rId9"/>
    <p:sldId id="268" r:id="rId10"/>
    <p:sldId id="269" r:id="rId11"/>
    <p:sldId id="270" r:id="rId12"/>
    <p:sldId id="272" r:id="rId13"/>
    <p:sldId id="264" r:id="rId14"/>
    <p:sldId id="271" r:id="rId15"/>
    <p:sldId id="275" r:id="rId16"/>
    <p:sldId id="279" r:id="rId17"/>
    <p:sldId id="273" r:id="rId18"/>
    <p:sldId id="277" r:id="rId19"/>
    <p:sldId id="276" r:id="rId20"/>
    <p:sldId id="278" r:id="rId21"/>
    <p:sldId id="274" r:id="rId22"/>
    <p:sldId id="280" r:id="rId23"/>
    <p:sldId id="281" r:id="rId24"/>
    <p:sldId id="263"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21D"/>
    <a:srgbClr val="687C2F"/>
    <a:srgbClr val="717E87"/>
    <a:srgbClr val="4B5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9" autoAdjust="0"/>
    <p:restoredTop sz="68839" autoAdjust="0"/>
  </p:normalViewPr>
  <p:slideViewPr>
    <p:cSldViewPr snapToGrid="0" showGuides="1">
      <p:cViewPr varScale="1">
        <p:scale>
          <a:sx n="59" d="100"/>
          <a:sy n="59" d="100"/>
        </p:scale>
        <p:origin x="2400" y="58"/>
      </p:cViewPr>
      <p:guideLst>
        <p:guide orient="horz" pos="984"/>
        <p:guide pos="312"/>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3" d="100"/>
          <a:sy n="93" d="100"/>
        </p:scale>
        <p:origin x="97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605FBC2-0566-40DC-A111-8FEE5F482C9A}" type="datetimeFigureOut">
              <a:rPr lang="en-US" smtClean="0"/>
              <a:t>11/4/2019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9D1F338-6005-4709-BFBB-1FFBE22AB38B}" type="slidenum">
              <a:rPr lang="en-US" smtClean="0"/>
              <a:t>‹#›</a:t>
            </a:fld>
            <a:endParaRPr lang="en-US"/>
          </a:p>
        </p:txBody>
      </p:sp>
    </p:spTree>
    <p:extLst>
      <p:ext uri="{BB962C8B-B14F-4D97-AF65-F5344CB8AC3E}">
        <p14:creationId xmlns:p14="http://schemas.microsoft.com/office/powerpoint/2010/main" val="229803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kern="1200" dirty="0">
                <a:solidFill>
                  <a:schemeClr val="tx1"/>
                </a:solidFill>
                <a:effectLst/>
                <a:latin typeface="+mn-lt"/>
                <a:ea typeface="+mn-ea"/>
                <a:cs typeface="+mn-cs"/>
              </a:rPr>
              <a:t>The Professional Development Program is changing on January 1, 2020, with the aim of giving you more flexibility in your professional development </a:t>
            </a:r>
          </a:p>
          <a:p>
            <a:pPr marL="174708" indent="-174708">
              <a:buFont typeface="Arial" panose="020B0604020202020204" pitchFamily="34" charset="0"/>
              <a:buChar char="•"/>
            </a:pPr>
            <a:endParaRPr lang="en-US" sz="1200" kern="1200" dirty="0">
              <a:solidFill>
                <a:schemeClr val="tx1"/>
              </a:solidFill>
              <a:effectLst/>
              <a:latin typeface="+mn-lt"/>
              <a:ea typeface="+mn-ea"/>
              <a:cs typeface="+mn-cs"/>
            </a:endParaRPr>
          </a:p>
          <a:p>
            <a:pPr marL="174708" indent="-174708">
              <a:buFont typeface="Arial" panose="020B0604020202020204" pitchFamily="34" charset="0"/>
              <a:buChar char="•"/>
            </a:pPr>
            <a:r>
              <a:rPr lang="en-US" sz="1200" kern="1200" dirty="0">
                <a:solidFill>
                  <a:schemeClr val="tx1"/>
                </a:solidFill>
                <a:effectLst/>
                <a:latin typeface="+mn-lt"/>
                <a:ea typeface="+mn-ea"/>
                <a:cs typeface="+mn-cs"/>
              </a:rPr>
              <a:t>BCREA and your board will provide you with support and resources throughout the transition to the new PDP framework</a:t>
            </a:r>
          </a:p>
        </p:txBody>
      </p:sp>
      <p:sp>
        <p:nvSpPr>
          <p:cNvPr id="4" name="Slide Number Placeholder 3"/>
          <p:cNvSpPr>
            <a:spLocks noGrp="1"/>
          </p:cNvSpPr>
          <p:nvPr>
            <p:ph type="sldNum" sz="quarter" idx="5"/>
          </p:nvPr>
        </p:nvSpPr>
        <p:spPr/>
        <p:txBody>
          <a:bodyPr/>
          <a:lstStyle/>
          <a:p>
            <a:fld id="{A9D1F338-6005-4709-BFBB-1FFBE22AB38B}" type="slidenum">
              <a:rPr lang="en-US" smtClean="0"/>
              <a:t>1</a:t>
            </a:fld>
            <a:endParaRPr lang="en-US"/>
          </a:p>
        </p:txBody>
      </p:sp>
    </p:spTree>
    <p:extLst>
      <p:ext uri="{BB962C8B-B14F-4D97-AF65-F5344CB8AC3E}">
        <p14:creationId xmlns:p14="http://schemas.microsoft.com/office/powerpoint/2010/main" val="158625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REALTORS</a:t>
            </a:r>
            <a:r>
              <a:rPr lang="en-US" baseline="30000" dirty="0"/>
              <a:t>®</a:t>
            </a:r>
            <a:r>
              <a:rPr lang="en-US" baseline="0" dirty="0"/>
              <a:t> have been asking lots of great questions about the upcoming changes to the PDP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Many of these questions are addressed in a Frequently Asked Questions document, available on the PDP transition web page </a:t>
            </a:r>
            <a:r>
              <a:rPr lang="en-US" dirty="0"/>
              <a:t>(bcrea.bc.ca/education/pdp-transition)</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We’ll review some of these FAQs now</a:t>
            </a:r>
            <a:endParaRPr lang="en-US" sz="1200" kern="1200" dirty="0">
              <a:solidFill>
                <a:schemeClr val="tx1"/>
              </a:solidFill>
              <a:effectLst/>
              <a:latin typeface="+mn-lt"/>
              <a:ea typeface="+mn-ea"/>
              <a:cs typeface="+mn-cs"/>
            </a:endParaRP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9D1F338-6005-4709-BFBB-1FFBE22AB38B}" type="slidenum">
              <a:rPr lang="en-US" smtClean="0"/>
              <a:t>10</a:t>
            </a:fld>
            <a:endParaRPr lang="en-US"/>
          </a:p>
        </p:txBody>
      </p:sp>
    </p:spTree>
    <p:extLst>
      <p:ext uri="{BB962C8B-B14F-4D97-AF65-F5344CB8AC3E}">
        <p14:creationId xmlns:p14="http://schemas.microsoft.com/office/powerpoint/2010/main" val="234215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a:t>
            </a:r>
          </a:p>
          <a:p>
            <a:pPr marL="174708" indent="-174708">
              <a:buFont typeface="Arial" panose="020B0604020202020204" pitchFamily="34" charset="0"/>
              <a:buChar char="•"/>
            </a:pPr>
            <a:r>
              <a:rPr lang="en-US" dirty="0"/>
              <a:t>Your board will convert the PDP credits you’ve earned within your current licensing cycle to PDP hours on January 1, 2020.</a:t>
            </a:r>
          </a:p>
          <a:p>
            <a:pPr marL="174708" indent="-174708">
              <a:buFont typeface="Arial" panose="020B0604020202020204" pitchFamily="34" charset="0"/>
              <a:buChar char="•"/>
            </a:pPr>
            <a:endParaRPr lang="en-US"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For example, if you’ve earned 12 credits under the existing program, your board will convert these credits to 12 accredited PDP hours on January 1. </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Therefore, if you’ve already earned all the PDP credits required for your next licence renewal, you are not required to take any additional professional development before your licence renewal date, even if it’s after January 1, 2020.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9D1F338-6005-4709-BFBB-1FFBE22AB38B}" type="slidenum">
              <a:rPr lang="en-US" smtClean="0"/>
              <a:t>11</a:t>
            </a:fld>
            <a:endParaRPr lang="en-US"/>
          </a:p>
        </p:txBody>
      </p:sp>
    </p:spTree>
    <p:extLst>
      <p:ext uri="{BB962C8B-B14F-4D97-AF65-F5344CB8AC3E}">
        <p14:creationId xmlns:p14="http://schemas.microsoft.com/office/powerpoint/2010/main" val="210849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Yes. You may fulfill all 18 PDP hours through accredited learning opportunities if you choose, although you are encouraged to explore self-directed learning. </a:t>
            </a:r>
          </a:p>
        </p:txBody>
      </p:sp>
      <p:sp>
        <p:nvSpPr>
          <p:cNvPr id="4" name="Slide Number Placeholder 3"/>
          <p:cNvSpPr>
            <a:spLocks noGrp="1"/>
          </p:cNvSpPr>
          <p:nvPr>
            <p:ph type="sldNum" sz="quarter" idx="5"/>
          </p:nvPr>
        </p:nvSpPr>
        <p:spPr/>
        <p:txBody>
          <a:bodyPr/>
          <a:lstStyle/>
          <a:p>
            <a:fld id="{A9D1F338-6005-4709-BFBB-1FFBE22AB38B}" type="slidenum">
              <a:rPr lang="en-US" smtClean="0"/>
              <a:t>12</a:t>
            </a:fld>
            <a:endParaRPr lang="en-US"/>
          </a:p>
        </p:txBody>
      </p:sp>
    </p:spTree>
    <p:extLst>
      <p:ext uri="{BB962C8B-B14F-4D97-AF65-F5344CB8AC3E}">
        <p14:creationId xmlns:p14="http://schemas.microsoft.com/office/powerpoint/2010/main" val="427434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Answer: </a:t>
            </a:r>
          </a:p>
          <a:p>
            <a:pPr marL="171450" indent="-171450" defTabSz="931774">
              <a:buFont typeface="Arial" panose="020B0604020202020204" pitchFamily="34" charset="0"/>
              <a:buChar char="•"/>
              <a:defRPr/>
            </a:pPr>
            <a:r>
              <a:rPr lang="en-US" b="0" dirty="0"/>
              <a:t>Learning opportunities must meet a minimum standard of one hour to ensure a beneficial learning experience. </a:t>
            </a:r>
          </a:p>
          <a:p>
            <a:pPr marL="171450" indent="-171450" defTabSz="931774">
              <a:buFont typeface="Arial" panose="020B0604020202020204" pitchFamily="34" charset="0"/>
              <a:buChar char="•"/>
              <a:defRPr/>
            </a:pPr>
            <a:endParaRPr lang="en-US" b="0" dirty="0"/>
          </a:p>
          <a:p>
            <a:pPr marL="171450" indent="-171450" defTabSz="931774">
              <a:buFont typeface="Arial" panose="020B0604020202020204" pitchFamily="34" charset="0"/>
              <a:buChar char="•"/>
              <a:defRPr/>
            </a:pPr>
            <a:r>
              <a:rPr lang="en-US" b="0" dirty="0"/>
              <a:t>The one-hour minimum also offers you more flexibility, as the minimum under the current program is three hours, and simplifies the reporting and tracking of your PDP hours.</a:t>
            </a:r>
          </a:p>
          <a:p>
            <a:pPr marL="171450" indent="-171450" defTabSz="931774">
              <a:buFont typeface="Arial" panose="020B0604020202020204" pitchFamily="34" charset="0"/>
              <a:buChar char="•"/>
              <a:defRPr/>
            </a:pPr>
            <a:endParaRPr lang="en-US" b="0" dirty="0"/>
          </a:p>
        </p:txBody>
      </p:sp>
      <p:sp>
        <p:nvSpPr>
          <p:cNvPr id="4" name="Slide Number Placeholder 3"/>
          <p:cNvSpPr>
            <a:spLocks noGrp="1"/>
          </p:cNvSpPr>
          <p:nvPr>
            <p:ph type="sldNum" sz="quarter" idx="5"/>
          </p:nvPr>
        </p:nvSpPr>
        <p:spPr/>
        <p:txBody>
          <a:bodyPr/>
          <a:lstStyle/>
          <a:p>
            <a:fld id="{A9D1F338-6005-4709-BFBB-1FFBE22AB38B}" type="slidenum">
              <a:rPr lang="en-US" smtClean="0"/>
              <a:t>13</a:t>
            </a:fld>
            <a:endParaRPr lang="en-US"/>
          </a:p>
        </p:txBody>
      </p:sp>
    </p:spTree>
    <p:extLst>
      <p:ext uri="{BB962C8B-B14F-4D97-AF65-F5344CB8AC3E}">
        <p14:creationId xmlns:p14="http://schemas.microsoft.com/office/powerpoint/2010/main" val="2246126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Answer: </a:t>
            </a:r>
          </a:p>
          <a:p>
            <a:pPr marL="174708" indent="-174708">
              <a:buFont typeface="Arial" panose="020B0604020202020204" pitchFamily="34" charset="0"/>
              <a:buChar char="•"/>
            </a:pPr>
            <a:r>
              <a:rPr lang="en-US" dirty="0"/>
              <a:t>Yes. While regulatory education does not count toward your PDP hours, the Real Estate Council of British Columbia still requires the Legal Update course to renew your licence every two years.</a:t>
            </a:r>
          </a:p>
        </p:txBody>
      </p:sp>
      <p:sp>
        <p:nvSpPr>
          <p:cNvPr id="4" name="Slide Number Placeholder 3"/>
          <p:cNvSpPr>
            <a:spLocks noGrp="1"/>
          </p:cNvSpPr>
          <p:nvPr>
            <p:ph type="sldNum" sz="quarter" idx="5"/>
          </p:nvPr>
        </p:nvSpPr>
        <p:spPr/>
        <p:txBody>
          <a:bodyPr/>
          <a:lstStyle/>
          <a:p>
            <a:fld id="{A9D1F338-6005-4709-BFBB-1FFBE22AB38B}" type="slidenum">
              <a:rPr lang="en-US" smtClean="0"/>
              <a:t>14</a:t>
            </a:fld>
            <a:endParaRPr lang="en-US"/>
          </a:p>
        </p:txBody>
      </p:sp>
    </p:spTree>
    <p:extLst>
      <p:ext uri="{BB962C8B-B14F-4D97-AF65-F5344CB8AC3E}">
        <p14:creationId xmlns:p14="http://schemas.microsoft.com/office/powerpoint/2010/main" val="195971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Answer: </a:t>
            </a:r>
          </a:p>
          <a:p>
            <a:pPr marL="174708" indent="-174708">
              <a:buFont typeface="Arial" panose="020B0604020202020204" pitchFamily="34" charset="0"/>
              <a:buChar char="•"/>
            </a:pPr>
            <a:r>
              <a:rPr lang="en-US" dirty="0"/>
              <a:t>No. When you take a course to maintain your licence with the Real Estate Council of British Columbia, it won’t count toward your PDP hours. </a:t>
            </a:r>
          </a:p>
        </p:txBody>
      </p:sp>
      <p:sp>
        <p:nvSpPr>
          <p:cNvPr id="4" name="Slide Number Placeholder 3"/>
          <p:cNvSpPr>
            <a:spLocks noGrp="1"/>
          </p:cNvSpPr>
          <p:nvPr>
            <p:ph type="sldNum" sz="quarter" idx="5"/>
          </p:nvPr>
        </p:nvSpPr>
        <p:spPr/>
        <p:txBody>
          <a:bodyPr/>
          <a:lstStyle/>
          <a:p>
            <a:fld id="{A9D1F338-6005-4709-BFBB-1FFBE22AB38B}" type="slidenum">
              <a:rPr lang="en-US" smtClean="0"/>
              <a:t>15</a:t>
            </a:fld>
            <a:endParaRPr lang="en-US"/>
          </a:p>
        </p:txBody>
      </p:sp>
    </p:spTree>
    <p:extLst>
      <p:ext uri="{BB962C8B-B14F-4D97-AF65-F5344CB8AC3E}">
        <p14:creationId xmlns:p14="http://schemas.microsoft.com/office/powerpoint/2010/main" val="1166623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Answer: </a:t>
            </a:r>
          </a:p>
          <a:p>
            <a:pPr marL="174708" indent="-174708">
              <a:buFont typeface="Arial" panose="020B0604020202020204" pitchFamily="34" charset="0"/>
              <a:buChar char="•"/>
            </a:pPr>
            <a:r>
              <a:rPr lang="en-US" dirty="0"/>
              <a:t>No. If you’ve already completed Legal Update within this licensing cycle, you </a:t>
            </a:r>
            <a:r>
              <a:rPr lang="en-US" dirty="0" err="1"/>
              <a:t>wil</a:t>
            </a:r>
            <a:r>
              <a:rPr lang="en-US" dirty="0"/>
              <a:t> not have to take it again before being relicensed, even if your next relicensing date occurs after January 1, 2020.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As part of the transition to the new program, if you’ve already completed Legal Update within this licensing cycle or you do so before the end of 2019, you’ll receive </a:t>
            </a:r>
            <a:r>
              <a:rPr lang="en-US" b="0" dirty="0"/>
              <a:t>six</a:t>
            </a:r>
            <a:r>
              <a:rPr lang="en-US" dirty="0"/>
              <a:t> PDP credits for Legal Update. Your board will convert these six credits to six accredited PDP hours on January 1, 2020.</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D1F338-6005-4709-BFBB-1FFBE22AB38B}" type="slidenum">
              <a:rPr lang="en-US" smtClean="0"/>
              <a:t>16</a:t>
            </a:fld>
            <a:endParaRPr lang="en-US"/>
          </a:p>
        </p:txBody>
      </p:sp>
    </p:spTree>
    <p:extLst>
      <p:ext uri="{BB962C8B-B14F-4D97-AF65-F5344CB8AC3E}">
        <p14:creationId xmlns:p14="http://schemas.microsoft.com/office/powerpoint/2010/main" val="79480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Answer: </a:t>
            </a:r>
          </a:p>
          <a:p>
            <a:pPr marL="174708" indent="-174708">
              <a:buFont typeface="Arial" panose="020B0604020202020204" pitchFamily="34" charset="0"/>
              <a:buChar char="•"/>
            </a:pPr>
            <a:r>
              <a:rPr lang="en-US" dirty="0"/>
              <a:t>You can start earning self-directed PDP hours for learning opportunities taken on or after January 1, 2020. Learning opportunities that you complete before this date cannot be used toward your self-directed PDP hours. </a:t>
            </a:r>
          </a:p>
        </p:txBody>
      </p:sp>
      <p:sp>
        <p:nvSpPr>
          <p:cNvPr id="4" name="Slide Number Placeholder 3"/>
          <p:cNvSpPr>
            <a:spLocks noGrp="1"/>
          </p:cNvSpPr>
          <p:nvPr>
            <p:ph type="sldNum" sz="quarter" idx="5"/>
          </p:nvPr>
        </p:nvSpPr>
        <p:spPr/>
        <p:txBody>
          <a:bodyPr/>
          <a:lstStyle/>
          <a:p>
            <a:fld id="{A9D1F338-6005-4709-BFBB-1FFBE22AB38B}" type="slidenum">
              <a:rPr lang="en-US" smtClean="0"/>
              <a:t>17</a:t>
            </a:fld>
            <a:endParaRPr lang="en-US"/>
          </a:p>
        </p:txBody>
      </p:sp>
    </p:spTree>
    <p:extLst>
      <p:ext uri="{BB962C8B-B14F-4D97-AF65-F5344CB8AC3E}">
        <p14:creationId xmlns:p14="http://schemas.microsoft.com/office/powerpoint/2010/main" val="1523202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Answer: </a:t>
            </a:r>
          </a:p>
          <a:p>
            <a:pPr marL="171450" indent="-171450" defTabSz="931774">
              <a:buFont typeface="Arial" panose="020B0604020202020204" pitchFamily="34" charset="0"/>
              <a:buChar char="•"/>
              <a:defRPr/>
            </a:pPr>
            <a:r>
              <a:rPr lang="en-US" b="0" dirty="0"/>
              <a:t>Yes. In-brokerage training can count toward self-directed PDP hours provided it’s auditable, verifiable, enhances professional practice and lasts at least one hour. </a:t>
            </a:r>
          </a:p>
          <a:p>
            <a:pPr marL="171450" indent="-171450" defTabSz="931774">
              <a:buFont typeface="Arial" panose="020B0604020202020204" pitchFamily="34" charset="0"/>
              <a:buChar char="•"/>
              <a:defRPr/>
            </a:pPr>
            <a:endParaRPr lang="en-US" b="0" dirty="0"/>
          </a:p>
          <a:p>
            <a:pPr marL="171450" indent="-171450" defTabSz="931774">
              <a:buFont typeface="Arial" panose="020B0604020202020204" pitchFamily="34" charset="0"/>
              <a:buChar char="•"/>
              <a:defRPr/>
            </a:pPr>
            <a:r>
              <a:rPr lang="en-US" b="0" dirty="0"/>
              <a:t>For in-brokerage training to count toward self-directed PDP hours, brokers will need to provide REALTORS</a:t>
            </a:r>
            <a:r>
              <a:rPr lang="en-US" b="0" baseline="30000" dirty="0"/>
              <a:t>®</a:t>
            </a:r>
            <a:r>
              <a:rPr lang="en-US" b="0" dirty="0"/>
              <a:t> with documentation verifying completion. </a:t>
            </a:r>
          </a:p>
          <a:p>
            <a:pPr marL="171450" indent="-171450" defTabSz="931774">
              <a:buFont typeface="Arial" panose="020B0604020202020204" pitchFamily="34" charset="0"/>
              <a:buChar char="•"/>
              <a:defRPr/>
            </a:pPr>
            <a:endParaRPr lang="en-US" b="0" dirty="0"/>
          </a:p>
          <a:p>
            <a:pPr marL="171450" indent="-171450" defTabSz="931774">
              <a:buFont typeface="Arial" panose="020B0604020202020204" pitchFamily="34" charset="0"/>
              <a:buChar char="•"/>
              <a:defRPr/>
            </a:pPr>
            <a:r>
              <a:rPr lang="en-US" b="0" dirty="0"/>
              <a:t>This documentation is being developed and will be available this fall.</a:t>
            </a:r>
          </a:p>
        </p:txBody>
      </p:sp>
      <p:sp>
        <p:nvSpPr>
          <p:cNvPr id="4" name="Slide Number Placeholder 3"/>
          <p:cNvSpPr>
            <a:spLocks noGrp="1"/>
          </p:cNvSpPr>
          <p:nvPr>
            <p:ph type="sldNum" sz="quarter" idx="5"/>
          </p:nvPr>
        </p:nvSpPr>
        <p:spPr/>
        <p:txBody>
          <a:bodyPr/>
          <a:lstStyle/>
          <a:p>
            <a:fld id="{A9D1F338-6005-4709-BFBB-1FFBE22AB38B}" type="slidenum">
              <a:rPr lang="en-US" smtClean="0"/>
              <a:t>18</a:t>
            </a:fld>
            <a:endParaRPr lang="en-US"/>
          </a:p>
        </p:txBody>
      </p:sp>
    </p:spTree>
    <p:extLst>
      <p:ext uri="{BB962C8B-B14F-4D97-AF65-F5344CB8AC3E}">
        <p14:creationId xmlns:p14="http://schemas.microsoft.com/office/powerpoint/2010/main" val="291602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Answer: </a:t>
            </a:r>
          </a:p>
          <a:p>
            <a:pPr marL="174708" indent="-174708">
              <a:buFont typeface="Arial" panose="020B0604020202020204" pitchFamily="34" charset="0"/>
              <a:buChar char="•"/>
            </a:pPr>
            <a:r>
              <a:rPr lang="en-CA" dirty="0"/>
              <a:t>Accredited learning opportunities must be hosted and carried out in collaboration with member boards or BCREA.</a:t>
            </a:r>
          </a:p>
          <a:p>
            <a:pPr marL="174708" indent="-174708">
              <a:buFont typeface="Arial" panose="020B0604020202020204" pitchFamily="34" charset="0"/>
              <a:buChar char="•"/>
            </a:pPr>
            <a:endParaRPr lang="en-CA" dirty="0"/>
          </a:p>
          <a:p>
            <a:pPr marL="174708" indent="-174708">
              <a:buFont typeface="Arial" panose="020B0604020202020204" pitchFamily="34" charset="0"/>
              <a:buChar char="•"/>
            </a:pPr>
            <a:r>
              <a:rPr lang="en-CA" dirty="0"/>
              <a:t>As part of the accreditation process, external vendors will have to gain sponsorship and support for their learning opportunity from a board or BCREA. </a:t>
            </a:r>
          </a:p>
          <a:p>
            <a:pPr marL="174708" indent="-174708">
              <a:buFont typeface="Arial" panose="020B0604020202020204" pitchFamily="34" charset="0"/>
              <a:buChar char="•"/>
            </a:pPr>
            <a:endParaRPr lang="en-CA" dirty="0"/>
          </a:p>
          <a:p>
            <a:pPr marL="174708" indent="-174708">
              <a:buFont typeface="Arial" panose="020B0604020202020204" pitchFamily="34" charset="0"/>
              <a:buChar char="•"/>
            </a:pPr>
            <a:r>
              <a:rPr lang="en-CA" dirty="0"/>
              <a:t>The guidelines around accreditation are being developed and there will be more information available this fall. </a:t>
            </a:r>
            <a:endParaRPr lang="en-US" dirty="0"/>
          </a:p>
        </p:txBody>
      </p:sp>
      <p:sp>
        <p:nvSpPr>
          <p:cNvPr id="4" name="Slide Number Placeholder 3"/>
          <p:cNvSpPr>
            <a:spLocks noGrp="1"/>
          </p:cNvSpPr>
          <p:nvPr>
            <p:ph type="sldNum" sz="quarter" idx="5"/>
          </p:nvPr>
        </p:nvSpPr>
        <p:spPr/>
        <p:txBody>
          <a:bodyPr/>
          <a:lstStyle/>
          <a:p>
            <a:fld id="{A9D1F338-6005-4709-BFBB-1FFBE22AB38B}" type="slidenum">
              <a:rPr lang="en-US" smtClean="0"/>
              <a:t>19</a:t>
            </a:fld>
            <a:endParaRPr lang="en-US"/>
          </a:p>
        </p:txBody>
      </p:sp>
    </p:spTree>
    <p:extLst>
      <p:ext uri="{BB962C8B-B14F-4D97-AF65-F5344CB8AC3E}">
        <p14:creationId xmlns:p14="http://schemas.microsoft.com/office/powerpoint/2010/main" val="385431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We’ll start with a high-level overview of why the PDP is changing and what’s changing</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Then we’ll review some of the questions REALTORS</a:t>
            </a:r>
            <a:r>
              <a:rPr lang="en-US" baseline="30000" dirty="0"/>
              <a:t>®</a:t>
            </a:r>
            <a:r>
              <a:rPr lang="en-US" baseline="0" dirty="0"/>
              <a:t> are asking and any questions you may have</a:t>
            </a:r>
            <a:endParaRPr lang="en-US" dirty="0"/>
          </a:p>
          <a:p>
            <a:endParaRPr lang="en-US" dirty="0"/>
          </a:p>
        </p:txBody>
      </p:sp>
      <p:sp>
        <p:nvSpPr>
          <p:cNvPr id="4" name="Slide Number Placeholder 3"/>
          <p:cNvSpPr>
            <a:spLocks noGrp="1"/>
          </p:cNvSpPr>
          <p:nvPr>
            <p:ph type="sldNum" sz="quarter" idx="5"/>
          </p:nvPr>
        </p:nvSpPr>
        <p:spPr/>
        <p:txBody>
          <a:bodyPr/>
          <a:lstStyle/>
          <a:p>
            <a:fld id="{A9D1F338-6005-4709-BFBB-1FFBE22AB38B}" type="slidenum">
              <a:rPr lang="en-US" smtClean="0"/>
              <a:t>2</a:t>
            </a:fld>
            <a:endParaRPr lang="en-US"/>
          </a:p>
        </p:txBody>
      </p:sp>
    </p:spTree>
    <p:extLst>
      <p:ext uri="{BB962C8B-B14F-4D97-AF65-F5344CB8AC3E}">
        <p14:creationId xmlns:p14="http://schemas.microsoft.com/office/powerpoint/2010/main" val="2017551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Answer: </a:t>
            </a:r>
          </a:p>
          <a:p>
            <a:pPr marL="174708" indent="-174708">
              <a:buFont typeface="Arial" panose="020B0604020202020204" pitchFamily="34" charset="0"/>
              <a:buChar char="•"/>
            </a:pPr>
            <a:r>
              <a:rPr lang="en-US" dirty="0"/>
              <a:t>Your board is your first point of contact about the PDP.</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Staff at your board will be able to provide you with more information about the PDP, as well as information specific to your learner profile and PDP requirements.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For additional support, you can email pdpeducation@bcrea.bc.ca.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For information on the transition to the new PDP framework, visit the PDP transition web page (www.bcrea.bc.ca/education/pdp-transition).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Additional information and resources will be added to this page over the coming months.</a:t>
            </a:r>
          </a:p>
        </p:txBody>
      </p:sp>
      <p:sp>
        <p:nvSpPr>
          <p:cNvPr id="4" name="Slide Number Placeholder 3"/>
          <p:cNvSpPr>
            <a:spLocks noGrp="1"/>
          </p:cNvSpPr>
          <p:nvPr>
            <p:ph type="sldNum" sz="quarter" idx="5"/>
          </p:nvPr>
        </p:nvSpPr>
        <p:spPr/>
        <p:txBody>
          <a:bodyPr/>
          <a:lstStyle/>
          <a:p>
            <a:fld id="{A9D1F338-6005-4709-BFBB-1FFBE22AB38B}" type="slidenum">
              <a:rPr lang="en-US" smtClean="0"/>
              <a:t>20</a:t>
            </a:fld>
            <a:endParaRPr lang="en-US"/>
          </a:p>
        </p:txBody>
      </p:sp>
    </p:spTree>
    <p:extLst>
      <p:ext uri="{BB962C8B-B14F-4D97-AF65-F5344CB8AC3E}">
        <p14:creationId xmlns:p14="http://schemas.microsoft.com/office/powerpoint/2010/main" val="925520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b="0" i="0" kern="1200" dirty="0">
                <a:solidFill>
                  <a:schemeClr val="tx1"/>
                </a:solidFill>
                <a:effectLst/>
                <a:latin typeface="+mn-lt"/>
                <a:ea typeface="+mn-ea"/>
                <a:cs typeface="+mn-cs"/>
              </a:rPr>
              <a:t>Do you have any questions? </a:t>
            </a:r>
          </a:p>
          <a:p>
            <a:pPr marL="174708" indent="-174708">
              <a:buFont typeface="Arial" panose="020B0604020202020204" pitchFamily="34" charset="0"/>
              <a:buChar char="•"/>
            </a:pPr>
            <a:endParaRPr lang="en-US" sz="1200" b="0" i="0" kern="1200" dirty="0">
              <a:solidFill>
                <a:schemeClr val="tx1"/>
              </a:solidFill>
              <a:effectLst/>
              <a:latin typeface="+mn-lt"/>
              <a:ea typeface="+mn-ea"/>
              <a:cs typeface="+mn-cs"/>
            </a:endParaRPr>
          </a:p>
          <a:p>
            <a:pPr marL="174708" indent="-174708">
              <a:buFont typeface="Arial" panose="020B0604020202020204" pitchFamily="34" charset="0"/>
              <a:buChar char="•"/>
            </a:pPr>
            <a:r>
              <a:rPr lang="en-US" sz="1200" b="0" i="0" kern="1200" dirty="0">
                <a:solidFill>
                  <a:schemeClr val="tx1"/>
                </a:solidFill>
                <a:effectLst/>
                <a:latin typeface="+mn-lt"/>
                <a:ea typeface="+mn-ea"/>
                <a:cs typeface="+mn-cs"/>
              </a:rPr>
              <a:t>…….</a:t>
            </a:r>
          </a:p>
          <a:p>
            <a:pPr marL="174708" indent="-174708">
              <a:buFont typeface="Arial" panose="020B0604020202020204" pitchFamily="34" charset="0"/>
              <a:buChar char="•"/>
            </a:pPr>
            <a:endParaRPr lang="en-US" sz="1200" b="0" i="0" kern="1200" dirty="0">
              <a:solidFill>
                <a:schemeClr val="tx1"/>
              </a:solidFill>
              <a:effectLst/>
              <a:latin typeface="+mn-lt"/>
              <a:ea typeface="+mn-ea"/>
              <a:cs typeface="+mn-cs"/>
            </a:endParaRPr>
          </a:p>
          <a:p>
            <a:pPr marL="174708" indent="-174708">
              <a:buFont typeface="Arial" panose="020B0604020202020204" pitchFamily="34" charset="0"/>
              <a:buChar char="•"/>
            </a:pPr>
            <a:r>
              <a:rPr lang="en-US" sz="1200" b="0" i="0" kern="1200" dirty="0">
                <a:solidFill>
                  <a:schemeClr val="tx1"/>
                </a:solidFill>
                <a:effectLst/>
                <a:latin typeface="+mn-lt"/>
                <a:ea typeface="+mn-ea"/>
                <a:cs typeface="+mn-cs"/>
              </a:rPr>
              <a:t>Thank you, and stay tuned for more information and resources on the PDP transition from BCREA and your board!</a:t>
            </a:r>
            <a:endParaRPr lang="en-US" dirty="0"/>
          </a:p>
        </p:txBody>
      </p:sp>
      <p:sp>
        <p:nvSpPr>
          <p:cNvPr id="4" name="Slide Number Placeholder 3"/>
          <p:cNvSpPr>
            <a:spLocks noGrp="1"/>
          </p:cNvSpPr>
          <p:nvPr>
            <p:ph type="sldNum" sz="quarter" idx="5"/>
          </p:nvPr>
        </p:nvSpPr>
        <p:spPr/>
        <p:txBody>
          <a:bodyPr/>
          <a:lstStyle/>
          <a:p>
            <a:fld id="{A9D1F338-6005-4709-BFBB-1FFBE22AB38B}" type="slidenum">
              <a:rPr lang="en-US" smtClean="0"/>
              <a:t>21</a:t>
            </a:fld>
            <a:endParaRPr lang="en-US"/>
          </a:p>
        </p:txBody>
      </p:sp>
    </p:spTree>
    <p:extLst>
      <p:ext uri="{BB962C8B-B14F-4D97-AF65-F5344CB8AC3E}">
        <p14:creationId xmlns:p14="http://schemas.microsoft.com/office/powerpoint/2010/main" val="116314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a:t>Let’s start off with why the PDP is changing:</a:t>
            </a:r>
          </a:p>
          <a:p>
            <a:pPr marL="174708" indent="-174708">
              <a:buFont typeface="Arial" panose="020B0604020202020204" pitchFamily="34" charset="0"/>
              <a:buChar char="•"/>
            </a:pPr>
            <a:endParaRPr lang="en-CA" dirty="0"/>
          </a:p>
          <a:p>
            <a:pPr marL="685800" lvl="1" indent="-228600">
              <a:buFont typeface="+mj-lt"/>
              <a:buAutoNum type="arabicPeriod"/>
            </a:pPr>
            <a:r>
              <a:rPr lang="en-CA" dirty="0"/>
              <a:t>To start, the professional development needs of </a:t>
            </a:r>
            <a:r>
              <a:rPr lang="en-US" dirty="0"/>
              <a:t>REALTORS</a:t>
            </a:r>
            <a:r>
              <a:rPr lang="en-US" baseline="30000" dirty="0"/>
              <a:t>®</a:t>
            </a:r>
            <a:r>
              <a:rPr lang="en-US" dirty="0"/>
              <a:t> </a:t>
            </a:r>
            <a:r>
              <a:rPr lang="en-CA" dirty="0"/>
              <a:t>have changed, and how </a:t>
            </a:r>
            <a:r>
              <a:rPr lang="en-US" dirty="0"/>
              <a:t>they </a:t>
            </a:r>
            <a:r>
              <a:rPr lang="en-CA" dirty="0"/>
              <a:t>want to learn and access learning has changed; </a:t>
            </a:r>
            <a:endParaRPr lang="en-US" dirty="0"/>
          </a:p>
          <a:p>
            <a:pPr marL="685800" lvl="1" indent="-228600">
              <a:buFont typeface="+mj-lt"/>
              <a:buAutoNum type="arabicPeriod"/>
            </a:pPr>
            <a:r>
              <a:rPr lang="en-US" dirty="0"/>
              <a:t>REALTORS</a:t>
            </a:r>
            <a:r>
              <a:rPr lang="en-US" baseline="30000" dirty="0"/>
              <a:t>®</a:t>
            </a:r>
            <a:r>
              <a:rPr lang="en-US" baseline="0" dirty="0"/>
              <a:t> were also calling on BCREA and boards</a:t>
            </a:r>
            <a:r>
              <a:rPr lang="en-US" dirty="0"/>
              <a:t> to enhance professionalism; and </a:t>
            </a:r>
          </a:p>
          <a:p>
            <a:pPr marL="685800" lvl="1" indent="-228600" defTabSz="931774">
              <a:buFont typeface="+mj-lt"/>
              <a:buAutoNum type="arabicPeriod"/>
              <a:defRPr/>
            </a:pPr>
            <a:r>
              <a:rPr lang="en-US" dirty="0"/>
              <a:t>BCREA and boards want to give REALTORS</a:t>
            </a:r>
            <a:r>
              <a:rPr lang="en-US" baseline="30000" dirty="0"/>
              <a:t>®</a:t>
            </a:r>
            <a:r>
              <a:rPr lang="en-US" dirty="0"/>
              <a:t> more flexibility in how they go about improving their skills and knowledge throughout their careers.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For these reasons, BCREA and the boards researched best practices in professional development and, in consultation with REALTORS</a:t>
            </a:r>
            <a:r>
              <a:rPr lang="en-US" baseline="30000" dirty="0"/>
              <a:t>®</a:t>
            </a:r>
            <a:r>
              <a:rPr lang="en-US" baseline="0" dirty="0"/>
              <a:t>, managing brokers and instructors,</a:t>
            </a:r>
            <a:r>
              <a:rPr lang="en-US" dirty="0"/>
              <a:t> developed a new framework for the Professional Development Program </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D1F338-6005-4709-BFBB-1FFBE22AB38B}" type="slidenum">
              <a:rPr lang="en-US" smtClean="0"/>
              <a:t>3</a:t>
            </a:fld>
            <a:endParaRPr lang="en-US"/>
          </a:p>
        </p:txBody>
      </p:sp>
    </p:spTree>
    <p:extLst>
      <p:ext uri="{BB962C8B-B14F-4D97-AF65-F5344CB8AC3E}">
        <p14:creationId xmlns:p14="http://schemas.microsoft.com/office/powerpoint/2010/main" val="3254020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new PDP framework comes into effect on January 1, 2020</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Under the new PDP framework: </a:t>
            </a:r>
          </a:p>
          <a:p>
            <a:pPr marL="0" indent="0">
              <a:buFont typeface="+mj-lt"/>
              <a:buNone/>
            </a:pPr>
            <a:endParaRPr lang="en-US" dirty="0"/>
          </a:p>
          <a:p>
            <a:pPr marL="228600" indent="-228600">
              <a:buFont typeface="+mj-lt"/>
              <a:buAutoNum type="arabicPeriod"/>
            </a:pPr>
            <a:r>
              <a:rPr lang="en-US" dirty="0"/>
              <a:t>PDP requirements will be based on hours of development rather than credits (in one-hour increments)</a:t>
            </a:r>
          </a:p>
          <a:p>
            <a:pPr marL="228600" indent="-228600">
              <a:buFont typeface="+mj-lt"/>
              <a:buAutoNum type="arabicPeriod"/>
            </a:pPr>
            <a:endParaRPr lang="en-US" dirty="0"/>
          </a:p>
          <a:p>
            <a:pPr marL="228600" indent="-228600">
              <a:buFont typeface="+mj-lt"/>
              <a:buAutoNum type="arabicPeriod"/>
            </a:pPr>
            <a:r>
              <a:rPr lang="en-US" dirty="0"/>
              <a:t>Your board will convert the PDP credits you’ve earned under the current program to accredited PDP hours on January 1, 2020</a:t>
            </a:r>
          </a:p>
          <a:p>
            <a:pPr marL="694486" lvl="1" indent="-228600">
              <a:buFont typeface="Arial" panose="020B0604020202020204" pitchFamily="34" charset="0"/>
              <a:buChar char="•"/>
            </a:pPr>
            <a:r>
              <a:rPr lang="en-US" dirty="0"/>
              <a:t>For example, if you’ve earned 12 PDP credits under the existing program as of January 1, 2020, your board will convert these credits to 12 accredited PDP hours</a:t>
            </a:r>
          </a:p>
          <a:p>
            <a:pPr marL="694486" lvl="1" indent="-228600">
              <a:buFont typeface="Arial" panose="020B0604020202020204" pitchFamily="34" charset="0"/>
              <a:buChar char="•"/>
            </a:pPr>
            <a:endParaRPr lang="en-US" dirty="0"/>
          </a:p>
          <a:p>
            <a:pPr marL="228600" indent="-228600">
              <a:buFont typeface="+mj-lt"/>
              <a:buAutoNum type="arabicPeriod"/>
            </a:pPr>
            <a:r>
              <a:rPr lang="en-US" dirty="0"/>
              <a:t>You will be responsible for completing a minimum of 18 hours of professional development each licensing cycle</a:t>
            </a:r>
          </a:p>
          <a:p>
            <a:pPr marL="228600" indent="-228600">
              <a:buFont typeface="+mj-lt"/>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 education you take to maintain your licence with the Real Estate Council of BC—referred to as “regulatory education”—will no longer count toward your PDP requirements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means that Legal Update, when taken to maintain your licence, will not count toward your PDP requirements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indent="-228600">
              <a:buFont typeface="+mj-lt"/>
              <a:buAutoNum type="arabicPeriod"/>
            </a:pPr>
            <a:r>
              <a:rPr lang="en-US" dirty="0"/>
              <a:t>The PDP requirement timeframe will still be aligned with your two-year licensing cycle </a:t>
            </a:r>
          </a:p>
          <a:p>
            <a:pPr marL="228600" indent="-228600">
              <a:buFont typeface="+mj-lt"/>
              <a:buAutoNum type="arabicPeriod"/>
            </a:pPr>
            <a:endParaRPr lang="en-US" dirty="0"/>
          </a:p>
          <a:p>
            <a:pPr marL="228600" indent="-228600">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A9D1F338-6005-4709-BFBB-1FFBE22AB38B}" type="slidenum">
              <a:rPr lang="en-US" smtClean="0"/>
              <a:t>4</a:t>
            </a:fld>
            <a:endParaRPr lang="en-US"/>
          </a:p>
        </p:txBody>
      </p:sp>
    </p:spTree>
    <p:extLst>
      <p:ext uri="{BB962C8B-B14F-4D97-AF65-F5344CB8AC3E}">
        <p14:creationId xmlns:p14="http://schemas.microsoft.com/office/powerpoint/2010/main" val="284941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Under the new PDP framework, you will earn 18 hours of professional development in two categories: accredited and self-directed learning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At least 12 of your 18 PDP hours must be met through accredited learning</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6 PDP hours can be met through self-directed learning</a:t>
            </a:r>
          </a:p>
          <a:p>
            <a:pPr marL="0" indent="0">
              <a:buFont typeface="Arial" panose="020B0604020202020204" pitchFamily="34" charset="0"/>
              <a:buNone/>
            </a:pPr>
            <a:endParaRPr lang="en-US" dirty="0"/>
          </a:p>
          <a:p>
            <a:pPr marL="174708" indent="-174708">
              <a:buFont typeface="Arial" panose="020B0604020202020204" pitchFamily="34" charset="0"/>
              <a:buChar char="•"/>
            </a:pPr>
            <a:r>
              <a:rPr lang="en-US" dirty="0"/>
              <a:t>While 18 hours of professional development is the minimum requirement each licensing cycle, you are encouraged to take as much professional development as will enhance your professional practice</a:t>
            </a:r>
          </a:p>
          <a:p>
            <a:pPr marL="174708" indent="-174708">
              <a:buFont typeface="Arial" panose="020B0604020202020204" pitchFamily="34" charset="0"/>
              <a:buChar char="•"/>
            </a:pPr>
            <a:endParaRPr lang="en-US"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also may fulfill all 18 PDP hours with accredited learning if you choose, although you’re encouraged to explore self-directed learning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Let’s take a closer look at accredited and self-directed learning </a:t>
            </a:r>
          </a:p>
        </p:txBody>
      </p:sp>
      <p:sp>
        <p:nvSpPr>
          <p:cNvPr id="4" name="Slide Number Placeholder 3"/>
          <p:cNvSpPr>
            <a:spLocks noGrp="1"/>
          </p:cNvSpPr>
          <p:nvPr>
            <p:ph type="sldNum" sz="quarter" idx="5"/>
          </p:nvPr>
        </p:nvSpPr>
        <p:spPr/>
        <p:txBody>
          <a:bodyPr/>
          <a:lstStyle/>
          <a:p>
            <a:fld id="{A9D1F338-6005-4709-BFBB-1FFBE22AB38B}" type="slidenum">
              <a:rPr lang="en-US" smtClean="0"/>
              <a:t>5</a:t>
            </a:fld>
            <a:endParaRPr lang="en-US"/>
          </a:p>
        </p:txBody>
      </p:sp>
    </p:spTree>
    <p:extLst>
      <p:ext uri="{BB962C8B-B14F-4D97-AF65-F5344CB8AC3E}">
        <p14:creationId xmlns:p14="http://schemas.microsoft.com/office/powerpoint/2010/main" val="399532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a:t>What is accredited learning? </a:t>
            </a:r>
          </a:p>
          <a:p>
            <a:pPr marL="174708" indent="-174708">
              <a:buFont typeface="Arial" panose="020B0604020202020204" pitchFamily="34" charset="0"/>
              <a:buChar char="•"/>
            </a:pPr>
            <a:endParaRPr lang="en-CA" dirty="0"/>
          </a:p>
          <a:p>
            <a:pPr marL="174708" indent="-174708">
              <a:buFont typeface="Arial" panose="020B0604020202020204" pitchFamily="34" charset="0"/>
              <a:buChar char="•"/>
            </a:pPr>
            <a:r>
              <a:rPr lang="en-CA" dirty="0"/>
              <a:t>Accredited learning is professional development </a:t>
            </a:r>
            <a:r>
              <a:rPr lang="en-US" dirty="0"/>
              <a:t>that's been accredited by boards and/or BCREA and contributes to the fundamental skills, experience and knowledge required of REALTORS® throughout the province</a:t>
            </a:r>
          </a:p>
          <a:p>
            <a:pPr marL="174708" indent="-174708">
              <a:buFont typeface="Arial" panose="020B0604020202020204" pitchFamily="34" charset="0"/>
              <a:buChar char="•"/>
            </a:pPr>
            <a:endParaRPr lang="en-CA" sz="1200" b="0" i="0" kern="1200" dirty="0">
              <a:solidFill>
                <a:schemeClr val="tx1"/>
              </a:solidFill>
              <a:effectLst/>
              <a:latin typeface="+mn-lt"/>
              <a:ea typeface="+mn-ea"/>
              <a:cs typeface="+mn-cs"/>
            </a:endParaRPr>
          </a:p>
          <a:p>
            <a:pPr marL="174708" indent="-174708">
              <a:buFont typeface="Arial" panose="020B0604020202020204" pitchFamily="34" charset="0"/>
              <a:buChar char="•"/>
            </a:pPr>
            <a:r>
              <a:rPr lang="en-US" sz="1200" b="0" i="0" kern="1200" dirty="0">
                <a:solidFill>
                  <a:schemeClr val="tx1"/>
                </a:solidFill>
                <a:effectLst/>
                <a:latin typeface="+mn-lt"/>
                <a:ea typeface="+mn-ea"/>
                <a:cs typeface="+mn-cs"/>
              </a:rPr>
              <a:t>Each licensing cycle, you will be required to complete at least </a:t>
            </a:r>
            <a:r>
              <a:rPr lang="en-US" sz="1200" b="1" i="0" kern="1200" dirty="0">
                <a:solidFill>
                  <a:schemeClr val="tx1"/>
                </a:solidFill>
                <a:effectLst/>
                <a:latin typeface="+mn-lt"/>
                <a:ea typeface="+mn-ea"/>
                <a:cs typeface="+mn-cs"/>
              </a:rPr>
              <a:t>12 hours</a:t>
            </a:r>
            <a:r>
              <a:rPr lang="en-US" sz="1200" b="0" i="0" kern="1200" dirty="0">
                <a:solidFill>
                  <a:schemeClr val="tx1"/>
                </a:solidFill>
                <a:effectLst/>
                <a:latin typeface="+mn-lt"/>
                <a:ea typeface="+mn-ea"/>
                <a:cs typeface="+mn-cs"/>
              </a:rPr>
              <a:t> of accredited professional development</a:t>
            </a:r>
          </a:p>
          <a:p>
            <a:pPr marL="0" indent="0">
              <a:buFont typeface="Arial" panose="020B0604020202020204" pitchFamily="34" charset="0"/>
              <a:buNone/>
            </a:pPr>
            <a:endParaRPr lang="en-US" dirty="0"/>
          </a:p>
          <a:p>
            <a:pPr marL="174708" indent="-174708">
              <a:buFont typeface="Arial" panose="020B0604020202020204" pitchFamily="34" charset="0"/>
              <a:buChar char="•"/>
            </a:pPr>
            <a:r>
              <a:rPr lang="en-US" sz="1200" b="0" i="0" kern="1200" dirty="0">
                <a:solidFill>
                  <a:schemeClr val="tx1"/>
                </a:solidFill>
                <a:effectLst/>
                <a:latin typeface="+mn-lt"/>
                <a:ea typeface="+mn-ea"/>
                <a:cs typeface="+mn-cs"/>
              </a:rPr>
              <a:t>Boards and BCREA are finalizing new accreditation guidelines that will maintain professional standards while broadening the number of accredited learning opportunities available to REALTORS</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across the province</a:t>
            </a:r>
            <a:endParaRPr lang="en-US" sz="1200" b="0" i="0" kern="1200" baseline="0" dirty="0">
              <a:solidFill>
                <a:schemeClr val="tx1"/>
              </a:solidFill>
              <a:effectLst/>
              <a:latin typeface="+mn-lt"/>
              <a:ea typeface="+mn-ea"/>
              <a:cs typeface="+mn-cs"/>
            </a:endParaRPr>
          </a:p>
          <a:p>
            <a:pPr marL="174708" indent="-174708">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4708" indent="-174708">
              <a:buFont typeface="Arial" panose="020B0604020202020204" pitchFamily="34" charset="0"/>
              <a:buChar char="•"/>
            </a:pPr>
            <a:r>
              <a:rPr lang="en-US" sz="1200" b="0" i="0" kern="1200" baseline="0" dirty="0">
                <a:solidFill>
                  <a:schemeClr val="tx1"/>
                </a:solidFill>
                <a:effectLst/>
                <a:latin typeface="+mn-lt"/>
                <a:ea typeface="+mn-ea"/>
                <a:cs typeface="+mn-cs"/>
              </a:rPr>
              <a:t>Most PDP learning opportunities that are accredited under the existing program will be accredited under the new framework</a:t>
            </a:r>
          </a:p>
          <a:p>
            <a:pPr marL="631908" lvl="1" indent="-174708">
              <a:buFont typeface="Arial" panose="020B0604020202020204" pitchFamily="34" charset="0"/>
              <a:buChar char="•"/>
            </a:pPr>
            <a:r>
              <a:rPr lang="en-US" sz="1200" b="0" i="0" kern="1200" baseline="0" dirty="0">
                <a:solidFill>
                  <a:schemeClr val="tx1"/>
                </a:solidFill>
                <a:effectLst/>
                <a:latin typeface="+mn-lt"/>
                <a:ea typeface="+mn-ea"/>
                <a:cs typeface="+mn-cs"/>
              </a:rPr>
              <a:t>Any learning opportunity that’s accredited under the existing program but not accredited under the new framework could be put toward your self-directed PDP hours when taken on or after January 1, 2020</a:t>
            </a:r>
            <a:endParaRPr lang="en-US" dirty="0"/>
          </a:p>
        </p:txBody>
      </p:sp>
      <p:sp>
        <p:nvSpPr>
          <p:cNvPr id="4" name="Slide Number Placeholder 3"/>
          <p:cNvSpPr>
            <a:spLocks noGrp="1"/>
          </p:cNvSpPr>
          <p:nvPr>
            <p:ph type="sldNum" sz="quarter" idx="5"/>
          </p:nvPr>
        </p:nvSpPr>
        <p:spPr/>
        <p:txBody>
          <a:bodyPr/>
          <a:lstStyle/>
          <a:p>
            <a:fld id="{A9D1F338-6005-4709-BFBB-1FFBE22AB38B}" type="slidenum">
              <a:rPr lang="en-US" smtClean="0"/>
              <a:t>6</a:t>
            </a:fld>
            <a:endParaRPr lang="en-US"/>
          </a:p>
        </p:txBody>
      </p:sp>
    </p:spTree>
    <p:extLst>
      <p:ext uri="{BB962C8B-B14F-4D97-AF65-F5344CB8AC3E}">
        <p14:creationId xmlns:p14="http://schemas.microsoft.com/office/powerpoint/2010/main" val="319692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What is self-directed learning?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Self-directed learning is professional development that has not been accredited by boards or BCREA but that enhances your professional practice and meets your individual professional development needs</a:t>
            </a:r>
          </a:p>
          <a:p>
            <a:pPr marL="174708" indent="-174708">
              <a:buFont typeface="Arial" panose="020B0604020202020204" pitchFamily="34" charset="0"/>
              <a:buChar char="•"/>
            </a:pPr>
            <a:endParaRPr lang="en-US" sz="1100" dirty="0"/>
          </a:p>
          <a:p>
            <a:pPr marL="174708" indent="-174708">
              <a:buFont typeface="Arial" panose="020B0604020202020204" pitchFamily="34" charset="0"/>
              <a:buChar char="•"/>
            </a:pPr>
            <a:r>
              <a:rPr lang="en-US" sz="1200" b="0" i="0" kern="1200" dirty="0">
                <a:solidFill>
                  <a:schemeClr val="tx1"/>
                </a:solidFill>
                <a:effectLst/>
                <a:latin typeface="+mn-lt"/>
                <a:ea typeface="+mn-ea"/>
                <a:cs typeface="+mn-cs"/>
              </a:rPr>
              <a:t>Each licensing cycle, </a:t>
            </a:r>
            <a:r>
              <a:rPr lang="en-US" sz="1200" b="1" i="0" kern="1200" dirty="0">
                <a:solidFill>
                  <a:schemeClr val="tx1"/>
                </a:solidFill>
                <a:effectLst/>
                <a:latin typeface="+mn-lt"/>
                <a:ea typeface="+mn-ea"/>
                <a:cs typeface="+mn-cs"/>
              </a:rPr>
              <a:t>6 hours </a:t>
            </a:r>
            <a:r>
              <a:rPr lang="en-US" sz="1200" b="0" i="0" kern="1200" dirty="0">
                <a:solidFill>
                  <a:schemeClr val="tx1"/>
                </a:solidFill>
                <a:effectLst/>
                <a:latin typeface="+mn-lt"/>
                <a:ea typeface="+mn-ea"/>
                <a:cs typeface="+mn-cs"/>
              </a:rPr>
              <a:t>of your PDP requirements can be met through self-directed learning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count toward your self-directed PDP hours, there are a few requirements. A self-directed learning opportunity must:</a:t>
            </a:r>
          </a:p>
          <a:p>
            <a:pPr marL="685800" lvl="1" indent="-228600">
              <a:buFont typeface="+mj-lt"/>
              <a:buAutoNum type="arabicPeriod"/>
            </a:pPr>
            <a:r>
              <a:rPr lang="en-US" sz="1200" b="0" i="0" kern="1200" dirty="0">
                <a:solidFill>
                  <a:schemeClr val="tx1"/>
                </a:solidFill>
                <a:effectLst/>
                <a:latin typeface="+mn-lt"/>
                <a:ea typeface="+mn-ea"/>
                <a:cs typeface="+mn-cs"/>
              </a:rPr>
              <a:t>enhance your professional practice</a:t>
            </a:r>
          </a:p>
          <a:p>
            <a:pPr marL="685800" lvl="1" indent="-228600">
              <a:buFont typeface="+mj-lt"/>
              <a:buAutoNum type="arabicPeriod"/>
            </a:pPr>
            <a:r>
              <a:rPr lang="en-US" sz="1200" b="0" i="0" kern="1200" dirty="0">
                <a:solidFill>
                  <a:schemeClr val="tx1"/>
                </a:solidFill>
                <a:effectLst/>
                <a:latin typeface="+mn-lt"/>
                <a:ea typeface="+mn-ea"/>
                <a:cs typeface="+mn-cs"/>
              </a:rPr>
              <a:t>be verifiable and auditable by your board (meaning you’re able to provide proof of completion); and </a:t>
            </a:r>
          </a:p>
          <a:p>
            <a:pPr marL="685800" lvl="1" indent="-228600">
              <a:buFont typeface="+mj-lt"/>
              <a:buAutoNum type="arabicPeriod"/>
            </a:pPr>
            <a:r>
              <a:rPr lang="en-US" sz="1200" b="0" i="0" kern="1200" dirty="0">
                <a:solidFill>
                  <a:schemeClr val="tx1"/>
                </a:solidFill>
                <a:effectLst/>
                <a:latin typeface="+mn-lt"/>
                <a:ea typeface="+mn-ea"/>
                <a:cs typeface="+mn-cs"/>
              </a:rPr>
              <a:t>be a minimum of one hour in length</a:t>
            </a:r>
          </a:p>
          <a:p>
            <a:pPr marL="228600" lvl="0" indent="-228600">
              <a:buFont typeface="Arial" panose="020B0604020202020204" pitchFamily="34" charset="0"/>
              <a:buChar char="•"/>
            </a:pP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You can start earning self-directed PDP hours for learning opportunities taken on or after January 1, 2020</a:t>
            </a:r>
          </a:p>
          <a:p>
            <a:pPr marL="228600" lvl="0" indent="-22860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9D1F338-6005-4709-BFBB-1FFBE22AB38B}" type="slidenum">
              <a:rPr lang="en-US" smtClean="0"/>
              <a:t>7</a:t>
            </a:fld>
            <a:endParaRPr lang="en-US"/>
          </a:p>
        </p:txBody>
      </p:sp>
    </p:spTree>
    <p:extLst>
      <p:ext uri="{BB962C8B-B14F-4D97-AF65-F5344CB8AC3E}">
        <p14:creationId xmlns:p14="http://schemas.microsoft.com/office/powerpoint/2010/main" val="115255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42274"/>
          </a:xfrm>
        </p:spPr>
        <p:txBody>
          <a:bodyPr/>
          <a:lstStyle/>
          <a:p>
            <a:pPr marL="174708" indent="-174708">
              <a:buFont typeface="Arial" panose="020B0604020202020204" pitchFamily="34" charset="0"/>
              <a:buChar char="•"/>
            </a:pPr>
            <a:r>
              <a:rPr lang="en-CA" dirty="0"/>
              <a:t>A number of different learning formats, types and topics can count toward self-directed PDP hours, provided they meet the requirements for self-directed learning </a:t>
            </a:r>
          </a:p>
          <a:p>
            <a:pPr marL="174708" indent="-174708">
              <a:buFont typeface="Arial" panose="020B0604020202020204" pitchFamily="34" charset="0"/>
              <a:buChar char="•"/>
            </a:pPr>
            <a:endParaRPr lang="en-CA" dirty="0"/>
          </a:p>
          <a:p>
            <a:pPr marL="174708" indent="-174708">
              <a:buFont typeface="Arial" panose="020B0604020202020204" pitchFamily="34" charset="0"/>
              <a:buChar char="•"/>
            </a:pPr>
            <a:r>
              <a:rPr lang="en-CA" dirty="0"/>
              <a:t>Learning formats could include courses, conferences,</a:t>
            </a:r>
            <a:r>
              <a:rPr lang="en-US" sz="1100" dirty="0"/>
              <a:t> </a:t>
            </a:r>
            <a:r>
              <a:rPr lang="en-CA" dirty="0"/>
              <a:t>panel discussions,</a:t>
            </a:r>
            <a:r>
              <a:rPr lang="en-US" sz="1100" dirty="0"/>
              <a:t> </a:t>
            </a:r>
            <a:r>
              <a:rPr lang="en-CA" dirty="0"/>
              <a:t>webinars,</a:t>
            </a:r>
            <a:r>
              <a:rPr lang="en-US" sz="1100" dirty="0"/>
              <a:t> </a:t>
            </a:r>
            <a:r>
              <a:rPr lang="en-CA" dirty="0"/>
              <a:t>brokerage or franchise training,</a:t>
            </a:r>
            <a:r>
              <a:rPr lang="en-US" sz="1100" dirty="0"/>
              <a:t> </a:t>
            </a:r>
            <a:r>
              <a:rPr lang="en-CA" dirty="0"/>
              <a:t>workshops, and other in-person and online learning</a:t>
            </a:r>
          </a:p>
          <a:p>
            <a:pPr marL="174708" indent="-174708">
              <a:buFont typeface="Arial" panose="020B0604020202020204" pitchFamily="34" charset="0"/>
              <a:buChar char="•"/>
            </a:pPr>
            <a:endParaRPr lang="en-CA" dirty="0"/>
          </a:p>
          <a:p>
            <a:pPr marL="174708" indent="-174708">
              <a:buFont typeface="Arial" panose="020B0604020202020204" pitchFamily="34" charset="0"/>
              <a:buChar char="•"/>
            </a:pPr>
            <a:r>
              <a:rPr lang="en-CA" dirty="0"/>
              <a:t>It’s up to you to determine what topics will enhance your professional practice</a:t>
            </a:r>
          </a:p>
          <a:p>
            <a:pPr marL="174708" indent="-174708">
              <a:buFont typeface="Arial" panose="020B0604020202020204" pitchFamily="34" charset="0"/>
              <a:buChar char="•"/>
            </a:pPr>
            <a:endParaRPr lang="en-CA" dirty="0"/>
          </a:p>
          <a:p>
            <a:pPr marL="183394" lvl="0" indent="-174708">
              <a:buFont typeface="Arial" panose="020B0604020202020204" pitchFamily="34" charset="0"/>
              <a:buChar char="•"/>
            </a:pPr>
            <a:r>
              <a:rPr lang="en-CA" dirty="0"/>
              <a:t>If you’re not sure if a learning opportunity would count toward your self-directed PDP hours, check with your local board</a:t>
            </a:r>
          </a:p>
          <a:p>
            <a:pPr marL="183394" lvl="0" indent="-174708">
              <a:buFont typeface="Arial" panose="020B0604020202020204" pitchFamily="34" charset="0"/>
              <a:buChar char="•"/>
            </a:pPr>
            <a:endParaRPr lang="en-CA" dirty="0"/>
          </a:p>
          <a:p>
            <a:pPr marL="183394" lvl="0" indent="-174708">
              <a:buFont typeface="Arial" panose="020B0604020202020204" pitchFamily="34" charset="0"/>
              <a:buChar char="•"/>
            </a:pPr>
            <a:r>
              <a:rPr lang="en-CA" dirty="0"/>
              <a:t>For some examples of self-directed learning, check out the PDP transition web page at bcrea.bc.ca/education/pdp-transition</a:t>
            </a:r>
          </a:p>
        </p:txBody>
      </p:sp>
      <p:sp>
        <p:nvSpPr>
          <p:cNvPr id="4" name="Slide Number Placeholder 3"/>
          <p:cNvSpPr>
            <a:spLocks noGrp="1"/>
          </p:cNvSpPr>
          <p:nvPr>
            <p:ph type="sldNum" sz="quarter" idx="5"/>
          </p:nvPr>
        </p:nvSpPr>
        <p:spPr/>
        <p:txBody>
          <a:bodyPr/>
          <a:lstStyle/>
          <a:p>
            <a:fld id="{A9D1F338-6005-4709-BFBB-1FFBE22AB38B}" type="slidenum">
              <a:rPr lang="en-US" smtClean="0"/>
              <a:t>8</a:t>
            </a:fld>
            <a:endParaRPr lang="en-US"/>
          </a:p>
        </p:txBody>
      </p:sp>
    </p:spTree>
    <p:extLst>
      <p:ext uri="{BB962C8B-B14F-4D97-AF65-F5344CB8AC3E}">
        <p14:creationId xmlns:p14="http://schemas.microsoft.com/office/powerpoint/2010/main" val="57713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For accredited or self-directed learning carried out at your board, they will record your PDP hours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For accredited or self-directed learning taken outside of your board, you’ll report your completed PDP hours to your board</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Reporting standards will be the same provincewide, but the reporting process will look slightly different at each board</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boards are currently developing their individual reporting systems and processes and they will provide you with more information on reporting before January 1</a:t>
            </a:r>
          </a:p>
        </p:txBody>
      </p:sp>
      <p:sp>
        <p:nvSpPr>
          <p:cNvPr id="4" name="Slide Number Placeholder 3"/>
          <p:cNvSpPr>
            <a:spLocks noGrp="1"/>
          </p:cNvSpPr>
          <p:nvPr>
            <p:ph type="sldNum" sz="quarter" idx="5"/>
          </p:nvPr>
        </p:nvSpPr>
        <p:spPr/>
        <p:txBody>
          <a:bodyPr/>
          <a:lstStyle/>
          <a:p>
            <a:fld id="{A9D1F338-6005-4709-BFBB-1FFBE22AB38B}" type="slidenum">
              <a:rPr lang="en-US" smtClean="0"/>
              <a:t>9</a:t>
            </a:fld>
            <a:endParaRPr lang="en-US"/>
          </a:p>
        </p:txBody>
      </p:sp>
    </p:spTree>
    <p:extLst>
      <p:ext uri="{BB962C8B-B14F-4D97-AF65-F5344CB8AC3E}">
        <p14:creationId xmlns:p14="http://schemas.microsoft.com/office/powerpoint/2010/main" val="244192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38DD-0C01-4A76-8BA9-3E7A303B9A3C}"/>
              </a:ext>
            </a:extLst>
          </p:cNvPr>
          <p:cNvSpPr>
            <a:spLocks noGrp="1"/>
          </p:cNvSpPr>
          <p:nvPr>
            <p:ph type="ctrTitle"/>
          </p:nvPr>
        </p:nvSpPr>
        <p:spPr>
          <a:xfrm>
            <a:off x="628650" y="1219199"/>
            <a:ext cx="7886700" cy="2290763"/>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DB6161EC-9DB7-4EA0-9C94-EB6E990D9C6D}"/>
              </a:ext>
            </a:extLst>
          </p:cNvPr>
          <p:cNvSpPr>
            <a:spLocks noGrp="1"/>
          </p:cNvSpPr>
          <p:nvPr>
            <p:ph type="subTitle" idx="1"/>
          </p:nvPr>
        </p:nvSpPr>
        <p:spPr>
          <a:xfrm>
            <a:off x="628650" y="3602038"/>
            <a:ext cx="7886700" cy="2613026"/>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7" name="Date Placeholder 3">
            <a:extLst>
              <a:ext uri="{FF2B5EF4-FFF2-40B4-BE49-F238E27FC236}">
                <a16:creationId xmlns:a16="http://schemas.microsoft.com/office/drawing/2014/main" id="{246F76BA-2A29-48EA-9B3B-706D499139B8}"/>
              </a:ext>
            </a:extLst>
          </p:cNvPr>
          <p:cNvSpPr>
            <a:spLocks noGrp="1"/>
          </p:cNvSpPr>
          <p:nvPr>
            <p:ph type="dt" sz="half" idx="2"/>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8" name="Footer Placeholder 4">
            <a:extLst>
              <a:ext uri="{FF2B5EF4-FFF2-40B4-BE49-F238E27FC236}">
                <a16:creationId xmlns:a16="http://schemas.microsoft.com/office/drawing/2014/main" id="{7D0DFD1D-FB22-481C-8AB6-9F0757DD5DFC}"/>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9" name="Slide Number Placeholder 5">
            <a:extLst>
              <a:ext uri="{FF2B5EF4-FFF2-40B4-BE49-F238E27FC236}">
                <a16:creationId xmlns:a16="http://schemas.microsoft.com/office/drawing/2014/main" id="{92625DE1-AF16-4A00-B433-F920AD4039B7}"/>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192391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83E5C-819C-4DD5-945A-33DC6B360E46}"/>
              </a:ext>
            </a:extLst>
          </p:cNvPr>
          <p:cNvSpPr>
            <a:spLocks noGrp="1"/>
          </p:cNvSpPr>
          <p:nvPr>
            <p:ph idx="1"/>
          </p:nvPr>
        </p:nvSpPr>
        <p:spPr>
          <a:xfrm>
            <a:off x="628650" y="1216152"/>
            <a:ext cx="7886700" cy="49798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Date Placeholder 3">
            <a:extLst>
              <a:ext uri="{FF2B5EF4-FFF2-40B4-BE49-F238E27FC236}">
                <a16:creationId xmlns:a16="http://schemas.microsoft.com/office/drawing/2014/main" id="{D4C22ABC-2A2D-4711-A830-8D5796E78DCA}"/>
              </a:ext>
            </a:extLst>
          </p:cNvPr>
          <p:cNvSpPr>
            <a:spLocks noGrp="1"/>
          </p:cNvSpPr>
          <p:nvPr>
            <p:ph type="dt" sz="half" idx="2"/>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7" name="Footer Placeholder 4">
            <a:extLst>
              <a:ext uri="{FF2B5EF4-FFF2-40B4-BE49-F238E27FC236}">
                <a16:creationId xmlns:a16="http://schemas.microsoft.com/office/drawing/2014/main" id="{6BD7BA4B-E56B-4567-A7E4-8136FD886BD1}"/>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1" name="Slide Number Placeholder 5">
            <a:extLst>
              <a:ext uri="{FF2B5EF4-FFF2-40B4-BE49-F238E27FC236}">
                <a16:creationId xmlns:a16="http://schemas.microsoft.com/office/drawing/2014/main" id="{3182306D-442C-4399-B266-F373CD26A774}"/>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255790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7FAF-2306-4125-9AE6-215DF58254DE}"/>
              </a:ext>
            </a:extLst>
          </p:cNvPr>
          <p:cNvSpPr>
            <a:spLocks noGrp="1"/>
          </p:cNvSpPr>
          <p:nvPr>
            <p:ph type="title"/>
          </p:nvPr>
        </p:nvSpPr>
        <p:spPr>
          <a:xfrm>
            <a:off x="623888" y="1216152"/>
            <a:ext cx="7886700" cy="33337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2DE1F45E-443F-48EA-84FA-052A277C05A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D99D2F8E-8694-46E1-8E5E-6F531A923536}"/>
              </a:ext>
            </a:extLst>
          </p:cNvPr>
          <p:cNvSpPr>
            <a:spLocks noGrp="1"/>
          </p:cNvSpPr>
          <p:nvPr>
            <p:ph type="dt" sz="half" idx="2"/>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11" name="Footer Placeholder 4">
            <a:extLst>
              <a:ext uri="{FF2B5EF4-FFF2-40B4-BE49-F238E27FC236}">
                <a16:creationId xmlns:a16="http://schemas.microsoft.com/office/drawing/2014/main" id="{1070AE27-B50C-49AA-932A-F5D3754DC6CA}"/>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2" name="Slide Number Placeholder 5">
            <a:extLst>
              <a:ext uri="{FF2B5EF4-FFF2-40B4-BE49-F238E27FC236}">
                <a16:creationId xmlns:a16="http://schemas.microsoft.com/office/drawing/2014/main" id="{50E40724-BBCC-4300-B17F-5F512A54BBC1}"/>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161107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E1829-1DE9-4F43-9A42-2A679B8F8DFE}"/>
              </a:ext>
            </a:extLst>
          </p:cNvPr>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365E68F4-CF2C-4B7D-95BD-6198CB9D36FA}"/>
              </a:ext>
            </a:extLst>
          </p:cNvPr>
          <p:cNvSpPr>
            <a:spLocks noGrp="1"/>
          </p:cNvSpPr>
          <p:nvPr>
            <p:ph sz="half" idx="2"/>
          </p:nvPr>
        </p:nvSpPr>
        <p:spPr>
          <a:xfrm>
            <a:off x="464820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3">
            <a:extLst>
              <a:ext uri="{FF2B5EF4-FFF2-40B4-BE49-F238E27FC236}">
                <a16:creationId xmlns:a16="http://schemas.microsoft.com/office/drawing/2014/main" id="{5825ADEC-3D3A-4E7D-972A-6704E83156C1}"/>
              </a:ext>
            </a:extLst>
          </p:cNvPr>
          <p:cNvSpPr>
            <a:spLocks noGrp="1"/>
          </p:cNvSpPr>
          <p:nvPr>
            <p:ph type="dt" sz="half" idx="10"/>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11" name="Footer Placeholder 4">
            <a:extLst>
              <a:ext uri="{FF2B5EF4-FFF2-40B4-BE49-F238E27FC236}">
                <a16:creationId xmlns:a16="http://schemas.microsoft.com/office/drawing/2014/main" id="{8A38A6B0-9249-493B-903A-1757D664C84C}"/>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2" name="Slide Number Placeholder 5">
            <a:extLst>
              <a:ext uri="{FF2B5EF4-FFF2-40B4-BE49-F238E27FC236}">
                <a16:creationId xmlns:a16="http://schemas.microsoft.com/office/drawing/2014/main" id="{FF31418F-3605-459E-84FB-DABDF928A0A2}"/>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3895704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3C63F0-2801-44BA-9EDB-26CFB2579304}"/>
              </a:ext>
            </a:extLst>
          </p:cNvPr>
          <p:cNvSpPr>
            <a:spLocks noGrp="1"/>
          </p:cNvSpPr>
          <p:nvPr>
            <p:ph type="body" idx="1"/>
          </p:nvPr>
        </p:nvSpPr>
        <p:spPr>
          <a:xfrm>
            <a:off x="630238" y="1216152"/>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07A4B-A6EA-4D85-A494-8D70333A2F28}"/>
              </a:ext>
            </a:extLst>
          </p:cNvPr>
          <p:cNvSpPr>
            <a:spLocks noGrp="1"/>
          </p:cNvSpPr>
          <p:nvPr>
            <p:ph sz="half" idx="2"/>
          </p:nvPr>
        </p:nvSpPr>
        <p:spPr>
          <a:xfrm>
            <a:off x="630238" y="2124075"/>
            <a:ext cx="3868737" cy="4065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a:extLst>
              <a:ext uri="{FF2B5EF4-FFF2-40B4-BE49-F238E27FC236}">
                <a16:creationId xmlns:a16="http://schemas.microsoft.com/office/drawing/2014/main" id="{75B6EA49-0730-406F-B446-A1370EE46892}"/>
              </a:ext>
            </a:extLst>
          </p:cNvPr>
          <p:cNvSpPr>
            <a:spLocks noGrp="1"/>
          </p:cNvSpPr>
          <p:nvPr>
            <p:ph type="body" sz="quarter" idx="3"/>
          </p:nvPr>
        </p:nvSpPr>
        <p:spPr>
          <a:xfrm>
            <a:off x="4629150" y="1216152"/>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F71D3-69F7-4AD3-9BF7-4895156483D5}"/>
              </a:ext>
            </a:extLst>
          </p:cNvPr>
          <p:cNvSpPr>
            <a:spLocks noGrp="1"/>
          </p:cNvSpPr>
          <p:nvPr>
            <p:ph sz="quarter" idx="4"/>
          </p:nvPr>
        </p:nvSpPr>
        <p:spPr>
          <a:xfrm>
            <a:off x="4629150" y="2124075"/>
            <a:ext cx="3887788" cy="4065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Date Placeholder 3">
            <a:extLst>
              <a:ext uri="{FF2B5EF4-FFF2-40B4-BE49-F238E27FC236}">
                <a16:creationId xmlns:a16="http://schemas.microsoft.com/office/drawing/2014/main" id="{BDEEB45B-6F2B-4B25-AF8F-0A43A18EF19E}"/>
              </a:ext>
            </a:extLst>
          </p:cNvPr>
          <p:cNvSpPr>
            <a:spLocks noGrp="1"/>
          </p:cNvSpPr>
          <p:nvPr>
            <p:ph type="dt" sz="half" idx="10"/>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13" name="Footer Placeholder 4">
            <a:extLst>
              <a:ext uri="{FF2B5EF4-FFF2-40B4-BE49-F238E27FC236}">
                <a16:creationId xmlns:a16="http://schemas.microsoft.com/office/drawing/2014/main" id="{F1354602-9D15-4FD3-B5C9-13D48F8C68C5}"/>
              </a:ext>
            </a:extLst>
          </p:cNvPr>
          <p:cNvSpPr>
            <a:spLocks noGrp="1"/>
          </p:cNvSpPr>
          <p:nvPr>
            <p:ph type="ftr" sz="quarter" idx="11"/>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4" name="Slide Number Placeholder 5">
            <a:extLst>
              <a:ext uri="{FF2B5EF4-FFF2-40B4-BE49-F238E27FC236}">
                <a16:creationId xmlns:a16="http://schemas.microsoft.com/office/drawing/2014/main" id="{844DECCF-A67E-434E-93AE-95316528D99B}"/>
              </a:ext>
            </a:extLst>
          </p:cNvPr>
          <p:cNvSpPr>
            <a:spLocks noGrp="1"/>
          </p:cNvSpPr>
          <p:nvPr>
            <p:ph type="sldNum" sz="quarter" idx="12"/>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2809478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09AA0617-6372-4A1D-B9BE-7B39B2965DA9}"/>
              </a:ext>
            </a:extLst>
          </p:cNvPr>
          <p:cNvSpPr>
            <a:spLocks noGrp="1"/>
          </p:cNvSpPr>
          <p:nvPr>
            <p:ph type="dt" sz="half" idx="2"/>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6" name="Footer Placeholder 4">
            <a:extLst>
              <a:ext uri="{FF2B5EF4-FFF2-40B4-BE49-F238E27FC236}">
                <a16:creationId xmlns:a16="http://schemas.microsoft.com/office/drawing/2014/main" id="{1AA49177-D952-44C8-A619-B8A5A2D2859B}"/>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0" name="Slide Number Placeholder 5">
            <a:extLst>
              <a:ext uri="{FF2B5EF4-FFF2-40B4-BE49-F238E27FC236}">
                <a16:creationId xmlns:a16="http://schemas.microsoft.com/office/drawing/2014/main" id="{EF15CD6F-DD0B-486F-9080-63AA284327E8}"/>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340202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D127-C13C-471B-AE3F-94262E355F28}"/>
              </a:ext>
            </a:extLst>
          </p:cNvPr>
          <p:cNvSpPr>
            <a:spLocks noGrp="1"/>
          </p:cNvSpPr>
          <p:nvPr>
            <p:ph type="title"/>
          </p:nvPr>
        </p:nvSpPr>
        <p:spPr>
          <a:xfrm>
            <a:off x="630238" y="1216152"/>
            <a:ext cx="2949575" cy="14478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CDE3C67C-3BA9-45E9-9D52-4B3A4763B313}"/>
              </a:ext>
            </a:extLst>
          </p:cNvPr>
          <p:cNvSpPr>
            <a:spLocks noGrp="1"/>
          </p:cNvSpPr>
          <p:nvPr>
            <p:ph idx="1"/>
          </p:nvPr>
        </p:nvSpPr>
        <p:spPr>
          <a:xfrm>
            <a:off x="3884612" y="1216152"/>
            <a:ext cx="4629150" cy="50084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a:extLst>
              <a:ext uri="{FF2B5EF4-FFF2-40B4-BE49-F238E27FC236}">
                <a16:creationId xmlns:a16="http://schemas.microsoft.com/office/drawing/2014/main" id="{F3C97780-9629-42F9-9969-5A7DE5A2735D}"/>
              </a:ext>
            </a:extLst>
          </p:cNvPr>
          <p:cNvSpPr>
            <a:spLocks noGrp="1"/>
          </p:cNvSpPr>
          <p:nvPr>
            <p:ph type="body" sz="half" idx="2"/>
          </p:nvPr>
        </p:nvSpPr>
        <p:spPr>
          <a:xfrm>
            <a:off x="630238" y="2767012"/>
            <a:ext cx="2949575" cy="34575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3">
            <a:extLst>
              <a:ext uri="{FF2B5EF4-FFF2-40B4-BE49-F238E27FC236}">
                <a16:creationId xmlns:a16="http://schemas.microsoft.com/office/drawing/2014/main" id="{DA4BAF2F-887B-456F-85C3-BBCD5735FFDF}"/>
              </a:ext>
            </a:extLst>
          </p:cNvPr>
          <p:cNvSpPr>
            <a:spLocks noGrp="1"/>
          </p:cNvSpPr>
          <p:nvPr>
            <p:ph type="dt" sz="half" idx="10"/>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12" name="Footer Placeholder 4">
            <a:extLst>
              <a:ext uri="{FF2B5EF4-FFF2-40B4-BE49-F238E27FC236}">
                <a16:creationId xmlns:a16="http://schemas.microsoft.com/office/drawing/2014/main" id="{463FF20C-9950-42C4-BF15-E665746C5F48}"/>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3" name="Slide Number Placeholder 5">
            <a:extLst>
              <a:ext uri="{FF2B5EF4-FFF2-40B4-BE49-F238E27FC236}">
                <a16:creationId xmlns:a16="http://schemas.microsoft.com/office/drawing/2014/main" id="{3AA54573-01B0-45A2-A9EF-EE39CD8A18CF}"/>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2073989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B20C-4D47-4638-8C8A-A331B8AEF455}"/>
              </a:ext>
            </a:extLst>
          </p:cNvPr>
          <p:cNvSpPr>
            <a:spLocks noGrp="1"/>
          </p:cNvSpPr>
          <p:nvPr>
            <p:ph type="title"/>
          </p:nvPr>
        </p:nvSpPr>
        <p:spPr>
          <a:xfrm>
            <a:off x="630238" y="1216152"/>
            <a:ext cx="2949575" cy="841248"/>
          </a:xfrm>
          <a:prstGeom prst="rect">
            <a:avLst/>
          </a:prstGeom>
        </p:spPr>
        <p:txBody>
          <a:bodyPr anchor="b"/>
          <a:lstStyle>
            <a:lvl1pPr>
              <a:defRPr sz="200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Picture Placeholder 2">
            <a:extLst>
              <a:ext uri="{FF2B5EF4-FFF2-40B4-BE49-F238E27FC236}">
                <a16:creationId xmlns:a16="http://schemas.microsoft.com/office/drawing/2014/main" id="{C84B97EA-0698-4B8B-BE5F-70AF40222D17}"/>
              </a:ext>
            </a:extLst>
          </p:cNvPr>
          <p:cNvSpPr>
            <a:spLocks noGrp="1"/>
          </p:cNvSpPr>
          <p:nvPr>
            <p:ph type="pic" idx="1"/>
          </p:nvPr>
        </p:nvSpPr>
        <p:spPr>
          <a:xfrm>
            <a:off x="3884612" y="1216152"/>
            <a:ext cx="4629150" cy="49798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6CB62E53-BC66-482C-8EEC-007A0E23EB33}"/>
              </a:ext>
            </a:extLst>
          </p:cNvPr>
          <p:cNvSpPr>
            <a:spLocks noGrp="1"/>
          </p:cNvSpPr>
          <p:nvPr>
            <p:ph type="body" sz="half" idx="2"/>
          </p:nvPr>
        </p:nvSpPr>
        <p:spPr>
          <a:xfrm>
            <a:off x="630238" y="2121407"/>
            <a:ext cx="2949575" cy="40746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Date Placeholder 3">
            <a:extLst>
              <a:ext uri="{FF2B5EF4-FFF2-40B4-BE49-F238E27FC236}">
                <a16:creationId xmlns:a16="http://schemas.microsoft.com/office/drawing/2014/main" id="{651E4E9E-F326-441E-ACA0-F50C5D830092}"/>
              </a:ext>
            </a:extLst>
          </p:cNvPr>
          <p:cNvSpPr>
            <a:spLocks noGrp="1"/>
          </p:cNvSpPr>
          <p:nvPr>
            <p:ph type="dt" sz="half" idx="10"/>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13" name="Footer Placeholder 4">
            <a:extLst>
              <a:ext uri="{FF2B5EF4-FFF2-40B4-BE49-F238E27FC236}">
                <a16:creationId xmlns:a16="http://schemas.microsoft.com/office/drawing/2014/main" id="{4998FE93-74F9-4ED9-A192-F1AF851D2B7B}"/>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4" name="Slide Number Placeholder 5">
            <a:extLst>
              <a:ext uri="{FF2B5EF4-FFF2-40B4-BE49-F238E27FC236}">
                <a16:creationId xmlns:a16="http://schemas.microsoft.com/office/drawing/2014/main" id="{B300AC42-CCD7-4418-8856-01E085D8C8F2}"/>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338178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38DD-0C01-4A76-8BA9-3E7A303B9A3C}"/>
              </a:ext>
            </a:extLst>
          </p:cNvPr>
          <p:cNvSpPr>
            <a:spLocks noGrp="1"/>
          </p:cNvSpPr>
          <p:nvPr>
            <p:ph type="ctrTitle"/>
          </p:nvPr>
        </p:nvSpPr>
        <p:spPr>
          <a:xfrm>
            <a:off x="628650" y="1219199"/>
            <a:ext cx="7886700" cy="2290763"/>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DB6161EC-9DB7-4EA0-9C94-EB6E990D9C6D}"/>
              </a:ext>
            </a:extLst>
          </p:cNvPr>
          <p:cNvSpPr>
            <a:spLocks noGrp="1"/>
          </p:cNvSpPr>
          <p:nvPr>
            <p:ph type="subTitle" idx="1"/>
          </p:nvPr>
        </p:nvSpPr>
        <p:spPr>
          <a:xfrm>
            <a:off x="628650" y="3602038"/>
            <a:ext cx="7886700" cy="2613026"/>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7" name="Date Placeholder 3">
            <a:extLst>
              <a:ext uri="{FF2B5EF4-FFF2-40B4-BE49-F238E27FC236}">
                <a16:creationId xmlns:a16="http://schemas.microsoft.com/office/drawing/2014/main" id="{246F76BA-2A29-48EA-9B3B-706D499139B8}"/>
              </a:ext>
            </a:extLst>
          </p:cNvPr>
          <p:cNvSpPr>
            <a:spLocks noGrp="1"/>
          </p:cNvSpPr>
          <p:nvPr>
            <p:ph type="dt" sz="half" idx="2"/>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8" name="Footer Placeholder 4">
            <a:extLst>
              <a:ext uri="{FF2B5EF4-FFF2-40B4-BE49-F238E27FC236}">
                <a16:creationId xmlns:a16="http://schemas.microsoft.com/office/drawing/2014/main" id="{7D0DFD1D-FB22-481C-8AB6-9F0757DD5DFC}"/>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9" name="Slide Number Placeholder 5">
            <a:extLst>
              <a:ext uri="{FF2B5EF4-FFF2-40B4-BE49-F238E27FC236}">
                <a16:creationId xmlns:a16="http://schemas.microsoft.com/office/drawing/2014/main" id="{92625DE1-AF16-4A00-B433-F920AD4039B7}"/>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265784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83E5C-819C-4DD5-945A-33DC6B360E46}"/>
              </a:ext>
            </a:extLst>
          </p:cNvPr>
          <p:cNvSpPr>
            <a:spLocks noGrp="1"/>
          </p:cNvSpPr>
          <p:nvPr>
            <p:ph idx="1"/>
          </p:nvPr>
        </p:nvSpPr>
        <p:spPr>
          <a:xfrm>
            <a:off x="628650" y="1216152"/>
            <a:ext cx="7886700" cy="49798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Date Placeholder 1">
            <a:extLst>
              <a:ext uri="{FF2B5EF4-FFF2-40B4-BE49-F238E27FC236}">
                <a16:creationId xmlns:a16="http://schemas.microsoft.com/office/drawing/2014/main" id="{8D8BB838-01E9-4B9A-8349-5BD45AA39B19}"/>
              </a:ext>
            </a:extLst>
          </p:cNvPr>
          <p:cNvSpPr>
            <a:spLocks noGrp="1"/>
          </p:cNvSpPr>
          <p:nvPr>
            <p:ph type="dt" sz="half" idx="10"/>
          </p:nvPr>
        </p:nvSpPr>
        <p:spPr/>
        <p:txBody>
          <a:bodyPr/>
          <a:lstStyle/>
          <a:p>
            <a:fld id="{A4DCB036-B729-481E-9729-E2A4D5EFC89E}" type="datetimeFigureOut">
              <a:rPr lang="en-CA" smtClean="0"/>
              <a:pPr/>
              <a:t>2019-11-04</a:t>
            </a:fld>
            <a:endParaRPr lang="en-CA" dirty="0"/>
          </a:p>
        </p:txBody>
      </p:sp>
      <p:sp>
        <p:nvSpPr>
          <p:cNvPr id="4" name="Footer Placeholder 3">
            <a:extLst>
              <a:ext uri="{FF2B5EF4-FFF2-40B4-BE49-F238E27FC236}">
                <a16:creationId xmlns:a16="http://schemas.microsoft.com/office/drawing/2014/main" id="{FCF2B124-1502-4F19-859E-F02247F67C3A}"/>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F50BB1A-20CC-4A8C-8A9E-A42A487BE612}"/>
              </a:ext>
            </a:extLst>
          </p:cNvPr>
          <p:cNvSpPr>
            <a:spLocks noGrp="1"/>
          </p:cNvSpPr>
          <p:nvPr>
            <p:ph type="sldNum" sz="quarter" idx="12"/>
          </p:nvPr>
        </p:nvSpPr>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53010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7FAF-2306-4125-9AE6-215DF58254DE}"/>
              </a:ext>
            </a:extLst>
          </p:cNvPr>
          <p:cNvSpPr>
            <a:spLocks noGrp="1"/>
          </p:cNvSpPr>
          <p:nvPr>
            <p:ph type="title"/>
          </p:nvPr>
        </p:nvSpPr>
        <p:spPr>
          <a:xfrm>
            <a:off x="623888" y="1216152"/>
            <a:ext cx="7886700" cy="33337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2DE1F45E-443F-48EA-84FA-052A277C05A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D99D2F8E-8694-46E1-8E5E-6F531A923536}"/>
              </a:ext>
            </a:extLst>
          </p:cNvPr>
          <p:cNvSpPr>
            <a:spLocks noGrp="1"/>
          </p:cNvSpPr>
          <p:nvPr>
            <p:ph type="dt" sz="half" idx="2"/>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11" name="Footer Placeholder 4">
            <a:extLst>
              <a:ext uri="{FF2B5EF4-FFF2-40B4-BE49-F238E27FC236}">
                <a16:creationId xmlns:a16="http://schemas.microsoft.com/office/drawing/2014/main" id="{1070AE27-B50C-49AA-932A-F5D3754DC6CA}"/>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2" name="Slide Number Placeholder 5">
            <a:extLst>
              <a:ext uri="{FF2B5EF4-FFF2-40B4-BE49-F238E27FC236}">
                <a16:creationId xmlns:a16="http://schemas.microsoft.com/office/drawing/2014/main" id="{50E40724-BBCC-4300-B17F-5F512A54BBC1}"/>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185760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E1829-1DE9-4F43-9A42-2A679B8F8DFE}"/>
              </a:ext>
            </a:extLst>
          </p:cNvPr>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365E68F4-CF2C-4B7D-95BD-6198CB9D36FA}"/>
              </a:ext>
            </a:extLst>
          </p:cNvPr>
          <p:cNvSpPr>
            <a:spLocks noGrp="1"/>
          </p:cNvSpPr>
          <p:nvPr>
            <p:ph sz="half" idx="2"/>
          </p:nvPr>
        </p:nvSpPr>
        <p:spPr>
          <a:xfrm>
            <a:off x="464820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3">
            <a:extLst>
              <a:ext uri="{FF2B5EF4-FFF2-40B4-BE49-F238E27FC236}">
                <a16:creationId xmlns:a16="http://schemas.microsoft.com/office/drawing/2014/main" id="{5825ADEC-3D3A-4E7D-972A-6704E83156C1}"/>
              </a:ext>
            </a:extLst>
          </p:cNvPr>
          <p:cNvSpPr>
            <a:spLocks noGrp="1"/>
          </p:cNvSpPr>
          <p:nvPr>
            <p:ph type="dt" sz="half" idx="10"/>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11" name="Footer Placeholder 4">
            <a:extLst>
              <a:ext uri="{FF2B5EF4-FFF2-40B4-BE49-F238E27FC236}">
                <a16:creationId xmlns:a16="http://schemas.microsoft.com/office/drawing/2014/main" id="{8A38A6B0-9249-493B-903A-1757D664C84C}"/>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2" name="Slide Number Placeholder 5">
            <a:extLst>
              <a:ext uri="{FF2B5EF4-FFF2-40B4-BE49-F238E27FC236}">
                <a16:creationId xmlns:a16="http://schemas.microsoft.com/office/drawing/2014/main" id="{FF31418F-3605-459E-84FB-DABDF928A0A2}"/>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422576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3C63F0-2801-44BA-9EDB-26CFB2579304}"/>
              </a:ext>
            </a:extLst>
          </p:cNvPr>
          <p:cNvSpPr>
            <a:spLocks noGrp="1"/>
          </p:cNvSpPr>
          <p:nvPr>
            <p:ph type="body" idx="1"/>
          </p:nvPr>
        </p:nvSpPr>
        <p:spPr>
          <a:xfrm>
            <a:off x="630238" y="1216152"/>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07A4B-A6EA-4D85-A494-8D70333A2F28}"/>
              </a:ext>
            </a:extLst>
          </p:cNvPr>
          <p:cNvSpPr>
            <a:spLocks noGrp="1"/>
          </p:cNvSpPr>
          <p:nvPr>
            <p:ph sz="half" idx="2"/>
          </p:nvPr>
        </p:nvSpPr>
        <p:spPr>
          <a:xfrm>
            <a:off x="630238" y="2124075"/>
            <a:ext cx="3868737" cy="4065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a:extLst>
              <a:ext uri="{FF2B5EF4-FFF2-40B4-BE49-F238E27FC236}">
                <a16:creationId xmlns:a16="http://schemas.microsoft.com/office/drawing/2014/main" id="{75B6EA49-0730-406F-B446-A1370EE46892}"/>
              </a:ext>
            </a:extLst>
          </p:cNvPr>
          <p:cNvSpPr>
            <a:spLocks noGrp="1"/>
          </p:cNvSpPr>
          <p:nvPr>
            <p:ph type="body" sz="quarter" idx="3"/>
          </p:nvPr>
        </p:nvSpPr>
        <p:spPr>
          <a:xfrm>
            <a:off x="4629150" y="1216152"/>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F71D3-69F7-4AD3-9BF7-4895156483D5}"/>
              </a:ext>
            </a:extLst>
          </p:cNvPr>
          <p:cNvSpPr>
            <a:spLocks noGrp="1"/>
          </p:cNvSpPr>
          <p:nvPr>
            <p:ph sz="quarter" idx="4"/>
          </p:nvPr>
        </p:nvSpPr>
        <p:spPr>
          <a:xfrm>
            <a:off x="4629150" y="2124075"/>
            <a:ext cx="3887788" cy="4065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Date Placeholder 3">
            <a:extLst>
              <a:ext uri="{FF2B5EF4-FFF2-40B4-BE49-F238E27FC236}">
                <a16:creationId xmlns:a16="http://schemas.microsoft.com/office/drawing/2014/main" id="{BDEEB45B-6F2B-4B25-AF8F-0A43A18EF19E}"/>
              </a:ext>
            </a:extLst>
          </p:cNvPr>
          <p:cNvSpPr>
            <a:spLocks noGrp="1"/>
          </p:cNvSpPr>
          <p:nvPr>
            <p:ph type="dt" sz="half" idx="10"/>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13" name="Footer Placeholder 4">
            <a:extLst>
              <a:ext uri="{FF2B5EF4-FFF2-40B4-BE49-F238E27FC236}">
                <a16:creationId xmlns:a16="http://schemas.microsoft.com/office/drawing/2014/main" id="{F1354602-9D15-4FD3-B5C9-13D48F8C68C5}"/>
              </a:ext>
            </a:extLst>
          </p:cNvPr>
          <p:cNvSpPr>
            <a:spLocks noGrp="1"/>
          </p:cNvSpPr>
          <p:nvPr>
            <p:ph type="ftr" sz="quarter" idx="11"/>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4" name="Slide Number Placeholder 5">
            <a:extLst>
              <a:ext uri="{FF2B5EF4-FFF2-40B4-BE49-F238E27FC236}">
                <a16:creationId xmlns:a16="http://schemas.microsoft.com/office/drawing/2014/main" id="{844DECCF-A67E-434E-93AE-95316528D99B}"/>
              </a:ext>
            </a:extLst>
          </p:cNvPr>
          <p:cNvSpPr>
            <a:spLocks noGrp="1"/>
          </p:cNvSpPr>
          <p:nvPr>
            <p:ph type="sldNum" sz="quarter" idx="12"/>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227766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09AA0617-6372-4A1D-B9BE-7B39B2965DA9}"/>
              </a:ext>
            </a:extLst>
          </p:cNvPr>
          <p:cNvSpPr>
            <a:spLocks noGrp="1"/>
          </p:cNvSpPr>
          <p:nvPr>
            <p:ph type="dt" sz="half" idx="2"/>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6" name="Footer Placeholder 4">
            <a:extLst>
              <a:ext uri="{FF2B5EF4-FFF2-40B4-BE49-F238E27FC236}">
                <a16:creationId xmlns:a16="http://schemas.microsoft.com/office/drawing/2014/main" id="{1AA49177-D952-44C8-A619-B8A5A2D2859B}"/>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0" name="Slide Number Placeholder 5">
            <a:extLst>
              <a:ext uri="{FF2B5EF4-FFF2-40B4-BE49-F238E27FC236}">
                <a16:creationId xmlns:a16="http://schemas.microsoft.com/office/drawing/2014/main" id="{EF15CD6F-DD0B-486F-9080-63AA284327E8}"/>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142612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D127-C13C-471B-AE3F-94262E355F28}"/>
              </a:ext>
            </a:extLst>
          </p:cNvPr>
          <p:cNvSpPr>
            <a:spLocks noGrp="1"/>
          </p:cNvSpPr>
          <p:nvPr>
            <p:ph type="title"/>
          </p:nvPr>
        </p:nvSpPr>
        <p:spPr>
          <a:xfrm>
            <a:off x="630238" y="1216152"/>
            <a:ext cx="2949575" cy="14478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CDE3C67C-3BA9-45E9-9D52-4B3A4763B313}"/>
              </a:ext>
            </a:extLst>
          </p:cNvPr>
          <p:cNvSpPr>
            <a:spLocks noGrp="1"/>
          </p:cNvSpPr>
          <p:nvPr>
            <p:ph idx="1"/>
          </p:nvPr>
        </p:nvSpPr>
        <p:spPr>
          <a:xfrm>
            <a:off x="3884612" y="1216152"/>
            <a:ext cx="4629150" cy="50084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a:extLst>
              <a:ext uri="{FF2B5EF4-FFF2-40B4-BE49-F238E27FC236}">
                <a16:creationId xmlns:a16="http://schemas.microsoft.com/office/drawing/2014/main" id="{F3C97780-9629-42F9-9969-5A7DE5A2735D}"/>
              </a:ext>
            </a:extLst>
          </p:cNvPr>
          <p:cNvSpPr>
            <a:spLocks noGrp="1"/>
          </p:cNvSpPr>
          <p:nvPr>
            <p:ph type="body" sz="half" idx="2"/>
          </p:nvPr>
        </p:nvSpPr>
        <p:spPr>
          <a:xfrm>
            <a:off x="630238" y="2767012"/>
            <a:ext cx="2949575" cy="34575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3">
            <a:extLst>
              <a:ext uri="{FF2B5EF4-FFF2-40B4-BE49-F238E27FC236}">
                <a16:creationId xmlns:a16="http://schemas.microsoft.com/office/drawing/2014/main" id="{DA4BAF2F-887B-456F-85C3-BBCD5735FFDF}"/>
              </a:ext>
            </a:extLst>
          </p:cNvPr>
          <p:cNvSpPr>
            <a:spLocks noGrp="1"/>
          </p:cNvSpPr>
          <p:nvPr>
            <p:ph type="dt" sz="half" idx="10"/>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12" name="Footer Placeholder 4">
            <a:extLst>
              <a:ext uri="{FF2B5EF4-FFF2-40B4-BE49-F238E27FC236}">
                <a16:creationId xmlns:a16="http://schemas.microsoft.com/office/drawing/2014/main" id="{463FF20C-9950-42C4-BF15-E665746C5F48}"/>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3" name="Slide Number Placeholder 5">
            <a:extLst>
              <a:ext uri="{FF2B5EF4-FFF2-40B4-BE49-F238E27FC236}">
                <a16:creationId xmlns:a16="http://schemas.microsoft.com/office/drawing/2014/main" id="{3AA54573-01B0-45A2-A9EF-EE39CD8A18CF}"/>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268987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B20C-4D47-4638-8C8A-A331B8AEF455}"/>
              </a:ext>
            </a:extLst>
          </p:cNvPr>
          <p:cNvSpPr>
            <a:spLocks noGrp="1"/>
          </p:cNvSpPr>
          <p:nvPr>
            <p:ph type="title"/>
          </p:nvPr>
        </p:nvSpPr>
        <p:spPr>
          <a:xfrm>
            <a:off x="630238" y="1216152"/>
            <a:ext cx="2949575" cy="841248"/>
          </a:xfrm>
          <a:prstGeom prst="rect">
            <a:avLst/>
          </a:prstGeom>
        </p:spPr>
        <p:txBody>
          <a:bodyPr anchor="b"/>
          <a:lstStyle>
            <a:lvl1pPr>
              <a:defRPr sz="200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Picture Placeholder 2">
            <a:extLst>
              <a:ext uri="{FF2B5EF4-FFF2-40B4-BE49-F238E27FC236}">
                <a16:creationId xmlns:a16="http://schemas.microsoft.com/office/drawing/2014/main" id="{C84B97EA-0698-4B8B-BE5F-70AF40222D17}"/>
              </a:ext>
            </a:extLst>
          </p:cNvPr>
          <p:cNvSpPr>
            <a:spLocks noGrp="1"/>
          </p:cNvSpPr>
          <p:nvPr>
            <p:ph type="pic" idx="1"/>
          </p:nvPr>
        </p:nvSpPr>
        <p:spPr>
          <a:xfrm>
            <a:off x="3884612" y="1216152"/>
            <a:ext cx="4629150" cy="49798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6CB62E53-BC66-482C-8EEC-007A0E23EB33}"/>
              </a:ext>
            </a:extLst>
          </p:cNvPr>
          <p:cNvSpPr>
            <a:spLocks noGrp="1"/>
          </p:cNvSpPr>
          <p:nvPr>
            <p:ph type="body" sz="half" idx="2"/>
          </p:nvPr>
        </p:nvSpPr>
        <p:spPr>
          <a:xfrm>
            <a:off x="630238" y="2121407"/>
            <a:ext cx="2949575" cy="40746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Date Placeholder 3">
            <a:extLst>
              <a:ext uri="{FF2B5EF4-FFF2-40B4-BE49-F238E27FC236}">
                <a16:creationId xmlns:a16="http://schemas.microsoft.com/office/drawing/2014/main" id="{651E4E9E-F326-441E-ACA0-F50C5D830092}"/>
              </a:ext>
            </a:extLst>
          </p:cNvPr>
          <p:cNvSpPr>
            <a:spLocks noGrp="1"/>
          </p:cNvSpPr>
          <p:nvPr>
            <p:ph type="dt" sz="half" idx="10"/>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13" name="Footer Placeholder 4">
            <a:extLst>
              <a:ext uri="{FF2B5EF4-FFF2-40B4-BE49-F238E27FC236}">
                <a16:creationId xmlns:a16="http://schemas.microsoft.com/office/drawing/2014/main" id="{4998FE93-74F9-4ED9-A192-F1AF851D2B7B}"/>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14" name="Slide Number Placeholder 5">
            <a:extLst>
              <a:ext uri="{FF2B5EF4-FFF2-40B4-BE49-F238E27FC236}">
                <a16:creationId xmlns:a16="http://schemas.microsoft.com/office/drawing/2014/main" id="{B300AC42-CCD7-4418-8856-01E085D8C8F2}"/>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Tree>
    <p:extLst>
      <p:ext uri="{BB962C8B-B14F-4D97-AF65-F5344CB8AC3E}">
        <p14:creationId xmlns:p14="http://schemas.microsoft.com/office/powerpoint/2010/main" val="2086088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18581A-4D0F-41FB-ABDE-523C1948C5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03104" y="1257490"/>
            <a:ext cx="3337791" cy="2280101"/>
          </a:xfrm>
          <a:prstGeom prst="rect">
            <a:avLst/>
          </a:prstGeom>
        </p:spPr>
      </p:pic>
      <p:sp>
        <p:nvSpPr>
          <p:cNvPr id="3" name="Rectangle 2">
            <a:extLst>
              <a:ext uri="{FF2B5EF4-FFF2-40B4-BE49-F238E27FC236}">
                <a16:creationId xmlns:a16="http://schemas.microsoft.com/office/drawing/2014/main" id="{AEFB0EA0-17A9-4575-B112-E6E2141CA6F5}"/>
              </a:ext>
            </a:extLst>
          </p:cNvPr>
          <p:cNvSpPr/>
          <p:nvPr userDrawn="1"/>
        </p:nvSpPr>
        <p:spPr>
          <a:xfrm>
            <a:off x="0" y="6767566"/>
            <a:ext cx="9144000" cy="90434"/>
          </a:xfrm>
          <a:prstGeom prst="rect">
            <a:avLst/>
          </a:prstGeom>
          <a:solidFill>
            <a:srgbClr val="F8A2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2BB"/>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FFC78D3D-D71D-4D01-9353-FE4634AD0E8D}"/>
              </a:ext>
            </a:extLst>
          </p:cNvPr>
          <p:cNvSpPr/>
          <p:nvPr userDrawn="1"/>
        </p:nvSpPr>
        <p:spPr>
          <a:xfrm>
            <a:off x="-1" y="0"/>
            <a:ext cx="9144000" cy="535781"/>
          </a:xfrm>
          <a:prstGeom prst="rect">
            <a:avLst/>
          </a:prstGeom>
          <a:solidFill>
            <a:srgbClr val="687C2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2BB"/>
              </a:solidFill>
              <a:effectLst/>
              <a:uLnTx/>
              <a:uFillTx/>
              <a:latin typeface="Calibri"/>
              <a:ea typeface="+mn-ea"/>
              <a:cs typeface="+mn-cs"/>
            </a:endParaRPr>
          </a:p>
        </p:txBody>
      </p:sp>
    </p:spTree>
    <p:extLst>
      <p:ext uri="{BB962C8B-B14F-4D97-AF65-F5344CB8AC3E}">
        <p14:creationId xmlns:p14="http://schemas.microsoft.com/office/powerpoint/2010/main" val="263541567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6D1DA-2A8B-47DE-B41D-558D879DFB47}"/>
              </a:ext>
            </a:extLst>
          </p:cNvPr>
          <p:cNvSpPr>
            <a:spLocks noGrp="1"/>
          </p:cNvSpPr>
          <p:nvPr>
            <p:ph type="body" idx="1"/>
          </p:nvPr>
        </p:nvSpPr>
        <p:spPr>
          <a:xfrm>
            <a:off x="628650" y="1323974"/>
            <a:ext cx="7886700" cy="48863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F27BFC69-AE18-4726-AE95-F603C7995410}"/>
              </a:ext>
            </a:extLst>
          </p:cNvPr>
          <p:cNvSpPr>
            <a:spLocks noGrp="1"/>
          </p:cNvSpPr>
          <p:nvPr>
            <p:ph type="dt" sz="half" idx="2"/>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5" name="Footer Placeholder 4">
            <a:extLst>
              <a:ext uri="{FF2B5EF4-FFF2-40B4-BE49-F238E27FC236}">
                <a16:creationId xmlns:a16="http://schemas.microsoft.com/office/drawing/2014/main" id="{15C73F1D-D8C9-4786-966C-66E89AAA9328}"/>
              </a:ext>
            </a:extLst>
          </p:cNvPr>
          <p:cNvSpPr>
            <a:spLocks noGrp="1"/>
          </p:cNvSpPr>
          <p:nvPr>
            <p:ph type="ftr" sz="quarter" idx="3"/>
          </p:nvPr>
        </p:nvSpPr>
        <p:spPr>
          <a:xfrm>
            <a:off x="2333633" y="6356349"/>
            <a:ext cx="464819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7" name="Rectangle 6">
            <a:extLst>
              <a:ext uri="{FF2B5EF4-FFF2-40B4-BE49-F238E27FC236}">
                <a16:creationId xmlns:a16="http://schemas.microsoft.com/office/drawing/2014/main" id="{E6AADD16-4409-4A00-8A6C-2FC47323AD5C}"/>
              </a:ext>
            </a:extLst>
          </p:cNvPr>
          <p:cNvSpPr/>
          <p:nvPr userDrawn="1"/>
        </p:nvSpPr>
        <p:spPr>
          <a:xfrm>
            <a:off x="0" y="-28971"/>
            <a:ext cx="9144000" cy="1152000"/>
          </a:xfrm>
          <a:prstGeom prst="rect">
            <a:avLst/>
          </a:prstGeom>
          <a:solidFill>
            <a:srgbClr val="687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15301A2-1A64-4C51-8F3E-DD4E5A7CFBB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57524" y="76035"/>
            <a:ext cx="1378952" cy="941986"/>
          </a:xfrm>
          <a:prstGeom prst="rect">
            <a:avLst/>
          </a:prstGeom>
        </p:spPr>
      </p:pic>
      <p:sp>
        <p:nvSpPr>
          <p:cNvPr id="17" name="Slide Number Placeholder 5">
            <a:extLst>
              <a:ext uri="{FF2B5EF4-FFF2-40B4-BE49-F238E27FC236}">
                <a16:creationId xmlns:a16="http://schemas.microsoft.com/office/drawing/2014/main" id="{C2D1FC8D-8EC4-47D1-B573-38F4C6DFBCB6}"/>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
        <p:nvSpPr>
          <p:cNvPr id="10" name="Rectangle 9">
            <a:extLst>
              <a:ext uri="{FF2B5EF4-FFF2-40B4-BE49-F238E27FC236}">
                <a16:creationId xmlns:a16="http://schemas.microsoft.com/office/drawing/2014/main" id="{D4BADC66-995B-4723-B817-88EBF5C07A7E}"/>
              </a:ext>
            </a:extLst>
          </p:cNvPr>
          <p:cNvSpPr/>
          <p:nvPr userDrawn="1"/>
        </p:nvSpPr>
        <p:spPr>
          <a:xfrm>
            <a:off x="0" y="6767566"/>
            <a:ext cx="9144000" cy="90434"/>
          </a:xfrm>
          <a:prstGeom prst="rect">
            <a:avLst/>
          </a:prstGeom>
          <a:solidFill>
            <a:srgbClr val="F8A2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2BB"/>
              </a:solidFill>
              <a:effectLst/>
              <a:uLnTx/>
              <a:uFillTx/>
              <a:latin typeface="Calibri"/>
              <a:ea typeface="+mn-ea"/>
              <a:cs typeface="+mn-cs"/>
            </a:endParaRPr>
          </a:p>
        </p:txBody>
      </p:sp>
    </p:spTree>
    <p:extLst>
      <p:ext uri="{BB962C8B-B14F-4D97-AF65-F5344CB8AC3E}">
        <p14:creationId xmlns:p14="http://schemas.microsoft.com/office/powerpoint/2010/main" val="3788292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6D1DA-2A8B-47DE-B41D-558D879DFB47}"/>
              </a:ext>
            </a:extLst>
          </p:cNvPr>
          <p:cNvSpPr>
            <a:spLocks noGrp="1"/>
          </p:cNvSpPr>
          <p:nvPr>
            <p:ph type="body" idx="1"/>
          </p:nvPr>
        </p:nvSpPr>
        <p:spPr>
          <a:xfrm>
            <a:off x="628650" y="1323974"/>
            <a:ext cx="7886700" cy="48863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F27BFC69-AE18-4726-AE95-F603C7995410}"/>
              </a:ext>
            </a:extLst>
          </p:cNvPr>
          <p:cNvSpPr>
            <a:spLocks noGrp="1"/>
          </p:cNvSpPr>
          <p:nvPr>
            <p:ph type="dt" sz="half" idx="2"/>
          </p:nvPr>
        </p:nvSpPr>
        <p:spPr>
          <a:xfrm>
            <a:off x="1209684" y="6356350"/>
            <a:ext cx="100782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4DCB036-B729-481E-9729-E2A4D5EFC89E}" type="datetimeFigureOut">
              <a:rPr lang="en-CA" smtClean="0"/>
              <a:pPr/>
              <a:t>2019-11-04</a:t>
            </a:fld>
            <a:endParaRPr lang="en-CA" dirty="0"/>
          </a:p>
        </p:txBody>
      </p:sp>
      <p:sp>
        <p:nvSpPr>
          <p:cNvPr id="5" name="Footer Placeholder 4">
            <a:extLst>
              <a:ext uri="{FF2B5EF4-FFF2-40B4-BE49-F238E27FC236}">
                <a16:creationId xmlns:a16="http://schemas.microsoft.com/office/drawing/2014/main" id="{15C73F1D-D8C9-4786-966C-66E89AAA9328}"/>
              </a:ext>
            </a:extLst>
          </p:cNvPr>
          <p:cNvSpPr>
            <a:spLocks noGrp="1"/>
          </p:cNvSpPr>
          <p:nvPr>
            <p:ph type="ftr" sz="quarter" idx="3"/>
          </p:nvPr>
        </p:nvSpPr>
        <p:spPr>
          <a:xfrm>
            <a:off x="2333633" y="6356349"/>
            <a:ext cx="344805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7" name="Rectangle 6">
            <a:extLst>
              <a:ext uri="{FF2B5EF4-FFF2-40B4-BE49-F238E27FC236}">
                <a16:creationId xmlns:a16="http://schemas.microsoft.com/office/drawing/2014/main" id="{E6AADD16-4409-4A00-8A6C-2FC47323AD5C}"/>
              </a:ext>
            </a:extLst>
          </p:cNvPr>
          <p:cNvSpPr/>
          <p:nvPr userDrawn="1"/>
        </p:nvSpPr>
        <p:spPr>
          <a:xfrm>
            <a:off x="0" y="-28971"/>
            <a:ext cx="9144000" cy="1152000"/>
          </a:xfrm>
          <a:prstGeom prst="rect">
            <a:avLst/>
          </a:prstGeom>
          <a:solidFill>
            <a:srgbClr val="687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15301A2-1A64-4C51-8F3E-DD4E5A7CFBB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57524" y="76035"/>
            <a:ext cx="1378952" cy="941986"/>
          </a:xfrm>
          <a:prstGeom prst="rect">
            <a:avLst/>
          </a:prstGeom>
        </p:spPr>
      </p:pic>
      <p:sp>
        <p:nvSpPr>
          <p:cNvPr id="17" name="Slide Number Placeholder 5">
            <a:extLst>
              <a:ext uri="{FF2B5EF4-FFF2-40B4-BE49-F238E27FC236}">
                <a16:creationId xmlns:a16="http://schemas.microsoft.com/office/drawing/2014/main" id="{C2D1FC8D-8EC4-47D1-B573-38F4C6DFBCB6}"/>
              </a:ext>
            </a:extLst>
          </p:cNvPr>
          <p:cNvSpPr>
            <a:spLocks noGrp="1"/>
          </p:cNvSpPr>
          <p:nvPr>
            <p:ph type="sldNum" sz="quarter" idx="4"/>
          </p:nvPr>
        </p:nvSpPr>
        <p:spPr>
          <a:xfrm>
            <a:off x="628650" y="6356349"/>
            <a:ext cx="476250" cy="365125"/>
          </a:xfrm>
          <a:prstGeom prst="rect">
            <a:avLst/>
          </a:prstGeom>
        </p:spPr>
        <p:txBody>
          <a:bodyPr/>
          <a:lstStyle/>
          <a:p>
            <a:fld id="{72CAA73A-14C0-4FC1-A231-10075D1FDFD7}" type="slidenum">
              <a:rPr lang="en-CA" smtClean="0"/>
              <a:t>‹#›</a:t>
            </a:fld>
            <a:endParaRPr lang="en-CA" dirty="0"/>
          </a:p>
        </p:txBody>
      </p:sp>
      <p:sp>
        <p:nvSpPr>
          <p:cNvPr id="10" name="Rectangle 9">
            <a:extLst>
              <a:ext uri="{FF2B5EF4-FFF2-40B4-BE49-F238E27FC236}">
                <a16:creationId xmlns:a16="http://schemas.microsoft.com/office/drawing/2014/main" id="{D4BADC66-995B-4723-B817-88EBF5C07A7E}"/>
              </a:ext>
            </a:extLst>
          </p:cNvPr>
          <p:cNvSpPr/>
          <p:nvPr userDrawn="1"/>
        </p:nvSpPr>
        <p:spPr>
          <a:xfrm>
            <a:off x="0" y="6767566"/>
            <a:ext cx="9144000" cy="90434"/>
          </a:xfrm>
          <a:prstGeom prst="rect">
            <a:avLst/>
          </a:prstGeom>
          <a:solidFill>
            <a:srgbClr val="F8A2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2BB"/>
              </a:solidFill>
              <a:effectLst/>
              <a:uLnTx/>
              <a:uFillTx/>
              <a:latin typeface="Calibri"/>
              <a:ea typeface="+mn-ea"/>
              <a:cs typeface="+mn-cs"/>
            </a:endParaRPr>
          </a:p>
        </p:txBody>
      </p:sp>
    </p:spTree>
    <p:extLst>
      <p:ext uri="{BB962C8B-B14F-4D97-AF65-F5344CB8AC3E}">
        <p14:creationId xmlns:p14="http://schemas.microsoft.com/office/powerpoint/2010/main" val="26832568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82B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94030F-7F2D-42A9-9818-4CD397C1F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4655" y="1252391"/>
            <a:ext cx="3774691" cy="2274381"/>
          </a:xfrm>
          <a:prstGeom prst="rect">
            <a:avLst/>
          </a:prstGeom>
        </p:spPr>
      </p:pic>
    </p:spTree>
    <p:extLst>
      <p:ext uri="{BB962C8B-B14F-4D97-AF65-F5344CB8AC3E}">
        <p14:creationId xmlns:p14="http://schemas.microsoft.com/office/powerpoint/2010/main" val="1240558546"/>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www.bcrea.bc.ca/education/pdp-transi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858FED9-F57C-4857-849E-DB7B08D06467}"/>
              </a:ext>
            </a:extLst>
          </p:cNvPr>
          <p:cNvSpPr txBox="1">
            <a:spLocks/>
          </p:cNvSpPr>
          <p:nvPr/>
        </p:nvSpPr>
        <p:spPr>
          <a:xfrm>
            <a:off x="1" y="4006879"/>
            <a:ext cx="9143999" cy="178362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CA" sz="3600" b="1" dirty="0">
                <a:solidFill>
                  <a:srgbClr val="FFFFFF"/>
                </a:solidFill>
              </a:rPr>
              <a:t>Click to edit Master title style</a:t>
            </a:r>
            <a:endParaRPr lang="en-US" sz="3600" b="1" dirty="0">
              <a:solidFill>
                <a:srgbClr val="FFFFFF"/>
              </a:solidFill>
            </a:endParaRPr>
          </a:p>
        </p:txBody>
      </p:sp>
      <p:sp>
        <p:nvSpPr>
          <p:cNvPr id="6" name="Title Placeholder 1">
            <a:extLst>
              <a:ext uri="{FF2B5EF4-FFF2-40B4-BE49-F238E27FC236}">
                <a16:creationId xmlns:a16="http://schemas.microsoft.com/office/drawing/2014/main" id="{82D6449C-42B2-473F-85AF-1CE4654EB8C8}"/>
              </a:ext>
            </a:extLst>
          </p:cNvPr>
          <p:cNvSpPr txBox="1">
            <a:spLocks/>
          </p:cNvSpPr>
          <p:nvPr/>
        </p:nvSpPr>
        <p:spPr>
          <a:xfrm>
            <a:off x="0" y="3735416"/>
            <a:ext cx="9143999" cy="1783628"/>
          </a:xfrm>
          <a:prstGeom prst="rect">
            <a:avLst/>
          </a:prstGeom>
          <a:noFill/>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CA" b="1" dirty="0">
                <a:solidFill>
                  <a:srgbClr val="687C2F"/>
                </a:solidFill>
              </a:rPr>
              <a:t>Professional Development Program Transition</a:t>
            </a:r>
            <a:endParaRPr lang="en-US" b="1" dirty="0">
              <a:solidFill>
                <a:srgbClr val="687C2F"/>
              </a:solidFill>
            </a:endParaRPr>
          </a:p>
        </p:txBody>
      </p:sp>
    </p:spTree>
    <p:extLst>
      <p:ext uri="{BB962C8B-B14F-4D97-AF65-F5344CB8AC3E}">
        <p14:creationId xmlns:p14="http://schemas.microsoft.com/office/powerpoint/2010/main" val="4232813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300AB2-FFD8-48EF-9D23-0FA9580F2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31" y="2337683"/>
            <a:ext cx="7729255" cy="4426514"/>
          </a:xfrm>
          <a:prstGeom prst="rect">
            <a:avLst/>
          </a:prstGeom>
        </p:spPr>
      </p:pic>
      <p:sp>
        <p:nvSpPr>
          <p:cNvPr id="5" name="Title Placeholder 1">
            <a:extLst>
              <a:ext uri="{FF2B5EF4-FFF2-40B4-BE49-F238E27FC236}">
                <a16:creationId xmlns:a16="http://schemas.microsoft.com/office/drawing/2014/main" id="{DDAF6E7B-9AD9-4022-9E17-99F454742AA1}"/>
              </a:ext>
            </a:extLst>
          </p:cNvPr>
          <p:cNvSpPr txBox="1">
            <a:spLocks/>
          </p:cNvSpPr>
          <p:nvPr/>
        </p:nvSpPr>
        <p:spPr>
          <a:xfrm>
            <a:off x="110472" y="1782460"/>
            <a:ext cx="8923056" cy="1110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schemeClr val="accent3">
                    <a:lumMod val="50000"/>
                  </a:schemeClr>
                </a:solidFill>
                <a:latin typeface="Arial" panose="020B0604020202020204" pitchFamily="34" charset="0"/>
                <a:cs typeface="Arial" panose="020B0604020202020204" pitchFamily="34" charset="0"/>
              </a:rPr>
              <a:t>Frequently Asked Questions</a:t>
            </a:r>
            <a:endParaRPr lang="en-US" sz="3600"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87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B20C68-FAD8-4E6D-ABC3-A079E539DCFF}"/>
              </a:ext>
            </a:extLst>
          </p:cNvPr>
          <p:cNvSpPr>
            <a:spLocks noGrp="1"/>
          </p:cNvSpPr>
          <p:nvPr>
            <p:ph idx="1"/>
          </p:nvPr>
        </p:nvSpPr>
        <p:spPr>
          <a:xfrm>
            <a:off x="628650" y="2614158"/>
            <a:ext cx="7886700" cy="3104470"/>
          </a:xfrm>
        </p:spPr>
        <p:txBody>
          <a:bodyPr>
            <a:normAutofit/>
          </a:bodyPr>
          <a:lstStyle/>
          <a:p>
            <a:pPr marL="0" indent="0">
              <a:buNone/>
            </a:pPr>
            <a:r>
              <a:rPr lang="en-US" sz="3200" dirty="0">
                <a:solidFill>
                  <a:schemeClr val="accent3">
                    <a:lumMod val="50000"/>
                  </a:schemeClr>
                </a:solidFill>
              </a:rPr>
              <a:t>What will happen to the PDP credits I’ve already earned during my current licensing cycle? </a:t>
            </a:r>
          </a:p>
        </p:txBody>
      </p:sp>
      <p:pic>
        <p:nvPicPr>
          <p:cNvPr id="5" name="Picture 4">
            <a:extLst>
              <a:ext uri="{FF2B5EF4-FFF2-40B4-BE49-F238E27FC236}">
                <a16:creationId xmlns:a16="http://schemas.microsoft.com/office/drawing/2014/main" id="{F004D123-1325-418C-811A-94E4D14C382C}"/>
              </a:ext>
            </a:extLst>
          </p:cNvPr>
          <p:cNvPicPr>
            <a:picLocks noChangeAspect="1"/>
          </p:cNvPicPr>
          <p:nvPr/>
        </p:nvPicPr>
        <p:blipFill rotWithShape="1">
          <a:blip r:embed="rId3">
            <a:extLst>
              <a:ext uri="{28A0092B-C50C-407E-A947-70E740481C1C}">
                <a14:useLocalDpi xmlns:a14="http://schemas.microsoft.com/office/drawing/2010/main" val="0"/>
              </a:ext>
            </a:extLst>
          </a:blip>
          <a:srcRect t="1548"/>
          <a:stretch/>
        </p:blipFill>
        <p:spPr>
          <a:xfrm>
            <a:off x="0" y="1190172"/>
            <a:ext cx="9144000" cy="818408"/>
          </a:xfrm>
          <a:prstGeom prst="rect">
            <a:avLst/>
          </a:prstGeom>
        </p:spPr>
      </p:pic>
    </p:spTree>
    <p:extLst>
      <p:ext uri="{BB962C8B-B14F-4D97-AF65-F5344CB8AC3E}">
        <p14:creationId xmlns:p14="http://schemas.microsoft.com/office/powerpoint/2010/main" val="260562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4D123-1325-418C-811A-94E4D14C382C}"/>
              </a:ext>
            </a:extLst>
          </p:cNvPr>
          <p:cNvPicPr>
            <a:picLocks noChangeAspect="1"/>
          </p:cNvPicPr>
          <p:nvPr/>
        </p:nvPicPr>
        <p:blipFill rotWithShape="1">
          <a:blip r:embed="rId3">
            <a:extLst>
              <a:ext uri="{28A0092B-C50C-407E-A947-70E740481C1C}">
                <a14:useLocalDpi xmlns:a14="http://schemas.microsoft.com/office/drawing/2010/main" val="0"/>
              </a:ext>
            </a:extLst>
          </a:blip>
          <a:srcRect t="1548"/>
          <a:stretch/>
        </p:blipFill>
        <p:spPr>
          <a:xfrm>
            <a:off x="0" y="1190172"/>
            <a:ext cx="9144000" cy="818408"/>
          </a:xfrm>
          <a:prstGeom prst="rect">
            <a:avLst/>
          </a:prstGeom>
        </p:spPr>
      </p:pic>
      <p:sp>
        <p:nvSpPr>
          <p:cNvPr id="4" name="Content Placeholder 1">
            <a:extLst>
              <a:ext uri="{FF2B5EF4-FFF2-40B4-BE49-F238E27FC236}">
                <a16:creationId xmlns:a16="http://schemas.microsoft.com/office/drawing/2014/main" id="{EF99895A-CE86-486A-A705-4C04C146826C}"/>
              </a:ext>
            </a:extLst>
          </p:cNvPr>
          <p:cNvSpPr txBox="1">
            <a:spLocks/>
          </p:cNvSpPr>
          <p:nvPr/>
        </p:nvSpPr>
        <p:spPr>
          <a:xfrm>
            <a:off x="628650" y="2614158"/>
            <a:ext cx="7886700" cy="3104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3">
                    <a:lumMod val="50000"/>
                  </a:schemeClr>
                </a:solidFill>
              </a:rPr>
              <a:t>Can I fulfill all 18 required PDP hours with accredited learning opportunities? </a:t>
            </a:r>
          </a:p>
        </p:txBody>
      </p:sp>
    </p:spTree>
    <p:extLst>
      <p:ext uri="{BB962C8B-B14F-4D97-AF65-F5344CB8AC3E}">
        <p14:creationId xmlns:p14="http://schemas.microsoft.com/office/powerpoint/2010/main" val="348696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4D123-1325-418C-811A-94E4D14C382C}"/>
              </a:ext>
            </a:extLst>
          </p:cNvPr>
          <p:cNvPicPr>
            <a:picLocks noChangeAspect="1"/>
          </p:cNvPicPr>
          <p:nvPr/>
        </p:nvPicPr>
        <p:blipFill rotWithShape="1">
          <a:blip r:embed="rId3">
            <a:extLst>
              <a:ext uri="{28A0092B-C50C-407E-A947-70E740481C1C}">
                <a14:useLocalDpi xmlns:a14="http://schemas.microsoft.com/office/drawing/2010/main" val="0"/>
              </a:ext>
            </a:extLst>
          </a:blip>
          <a:srcRect t="1548"/>
          <a:stretch/>
        </p:blipFill>
        <p:spPr>
          <a:xfrm>
            <a:off x="0" y="1190172"/>
            <a:ext cx="9144000" cy="818408"/>
          </a:xfrm>
          <a:prstGeom prst="rect">
            <a:avLst/>
          </a:prstGeom>
        </p:spPr>
      </p:pic>
      <p:sp>
        <p:nvSpPr>
          <p:cNvPr id="4" name="Content Placeholder 1">
            <a:extLst>
              <a:ext uri="{FF2B5EF4-FFF2-40B4-BE49-F238E27FC236}">
                <a16:creationId xmlns:a16="http://schemas.microsoft.com/office/drawing/2014/main" id="{EF99895A-CE86-486A-A705-4C04C146826C}"/>
              </a:ext>
            </a:extLst>
          </p:cNvPr>
          <p:cNvSpPr txBox="1">
            <a:spLocks/>
          </p:cNvSpPr>
          <p:nvPr/>
        </p:nvSpPr>
        <p:spPr>
          <a:xfrm>
            <a:off x="628650" y="2614158"/>
            <a:ext cx="7886700" cy="3104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3">
                    <a:lumMod val="50000"/>
                  </a:schemeClr>
                </a:solidFill>
              </a:rPr>
              <a:t>Why are self-directed and accredited learning opportunities a minimum of one hour long?</a:t>
            </a:r>
          </a:p>
        </p:txBody>
      </p:sp>
    </p:spTree>
    <p:extLst>
      <p:ext uri="{BB962C8B-B14F-4D97-AF65-F5344CB8AC3E}">
        <p14:creationId xmlns:p14="http://schemas.microsoft.com/office/powerpoint/2010/main" val="191099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139D0-4B7A-40C6-8565-E8568D6E2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0601"/>
            <a:ext cx="9144000" cy="819196"/>
          </a:xfrm>
          <a:prstGeom prst="rect">
            <a:avLst/>
          </a:prstGeom>
        </p:spPr>
      </p:pic>
      <p:sp>
        <p:nvSpPr>
          <p:cNvPr id="6" name="Content Placeholder 1">
            <a:extLst>
              <a:ext uri="{FF2B5EF4-FFF2-40B4-BE49-F238E27FC236}">
                <a16:creationId xmlns:a16="http://schemas.microsoft.com/office/drawing/2014/main" id="{76FC50D8-CBE4-4C91-B5B2-D169C086B467}"/>
              </a:ext>
            </a:extLst>
          </p:cNvPr>
          <p:cNvSpPr txBox="1">
            <a:spLocks/>
          </p:cNvSpPr>
          <p:nvPr/>
        </p:nvSpPr>
        <p:spPr>
          <a:xfrm>
            <a:off x="628650" y="2614158"/>
            <a:ext cx="7886700" cy="3104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3">
                    <a:lumMod val="50000"/>
                  </a:schemeClr>
                </a:solidFill>
              </a:rPr>
              <a:t>Is Legal Update still required? </a:t>
            </a:r>
          </a:p>
        </p:txBody>
      </p:sp>
    </p:spTree>
    <p:extLst>
      <p:ext uri="{BB962C8B-B14F-4D97-AF65-F5344CB8AC3E}">
        <p14:creationId xmlns:p14="http://schemas.microsoft.com/office/powerpoint/2010/main" val="144040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139D0-4B7A-40C6-8565-E8568D6E2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0601"/>
            <a:ext cx="9144000" cy="819196"/>
          </a:xfrm>
          <a:prstGeom prst="rect">
            <a:avLst/>
          </a:prstGeom>
        </p:spPr>
      </p:pic>
      <p:sp>
        <p:nvSpPr>
          <p:cNvPr id="6" name="Content Placeholder 1">
            <a:extLst>
              <a:ext uri="{FF2B5EF4-FFF2-40B4-BE49-F238E27FC236}">
                <a16:creationId xmlns:a16="http://schemas.microsoft.com/office/drawing/2014/main" id="{76FC50D8-CBE4-4C91-B5B2-D169C086B467}"/>
              </a:ext>
            </a:extLst>
          </p:cNvPr>
          <p:cNvSpPr txBox="1">
            <a:spLocks/>
          </p:cNvSpPr>
          <p:nvPr/>
        </p:nvSpPr>
        <p:spPr>
          <a:xfrm>
            <a:off x="628650" y="2614158"/>
            <a:ext cx="7886700" cy="3104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endParaRPr lang="en-US" dirty="0">
              <a:solidFill>
                <a:schemeClr val="accent3">
                  <a:lumMod val="50000"/>
                </a:schemeClr>
              </a:solidFill>
            </a:endParaRPr>
          </a:p>
        </p:txBody>
      </p:sp>
      <p:sp>
        <p:nvSpPr>
          <p:cNvPr id="5" name="Content Placeholder 1">
            <a:extLst>
              <a:ext uri="{FF2B5EF4-FFF2-40B4-BE49-F238E27FC236}">
                <a16:creationId xmlns:a16="http://schemas.microsoft.com/office/drawing/2014/main" id="{46484A1D-1B2B-4E09-BD3D-FF418E9EAEFE}"/>
              </a:ext>
            </a:extLst>
          </p:cNvPr>
          <p:cNvSpPr txBox="1">
            <a:spLocks/>
          </p:cNvSpPr>
          <p:nvPr/>
        </p:nvSpPr>
        <p:spPr>
          <a:xfrm>
            <a:off x="628650" y="2614158"/>
            <a:ext cx="7886700" cy="3104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3">
                    <a:lumMod val="50000"/>
                  </a:schemeClr>
                </a:solidFill>
              </a:rPr>
              <a:t>Will Legal Update still count toward my PDP hours? </a:t>
            </a:r>
          </a:p>
        </p:txBody>
      </p:sp>
    </p:spTree>
    <p:extLst>
      <p:ext uri="{BB962C8B-B14F-4D97-AF65-F5344CB8AC3E}">
        <p14:creationId xmlns:p14="http://schemas.microsoft.com/office/powerpoint/2010/main" val="250608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1175DDF1-05AD-4289-91D2-1430D2D54F23}"/>
              </a:ext>
            </a:extLst>
          </p:cNvPr>
          <p:cNvSpPr>
            <a:spLocks noGrp="1"/>
          </p:cNvSpPr>
          <p:nvPr>
            <p:ph idx="1"/>
          </p:nvPr>
        </p:nvSpPr>
        <p:spPr>
          <a:xfrm>
            <a:off x="628650" y="2396443"/>
            <a:ext cx="7886700" cy="3968071"/>
          </a:xfrm>
        </p:spPr>
        <p:txBody>
          <a:bodyPr>
            <a:normAutofit/>
          </a:bodyPr>
          <a:lstStyle/>
          <a:p>
            <a:pPr marL="514350" indent="-514350">
              <a:buFont typeface="+mj-lt"/>
              <a:buAutoNum type="arabicPeriod" startAt="3"/>
            </a:pPr>
            <a:endParaRPr lang="en-US" dirty="0">
              <a:solidFill>
                <a:schemeClr val="accent3">
                  <a:lumMod val="50000"/>
                </a:schemeClr>
              </a:solidFill>
            </a:endParaRPr>
          </a:p>
          <a:p>
            <a:pPr marL="514350" indent="-514350">
              <a:buFont typeface="+mj-lt"/>
              <a:buAutoNum type="arabicPeriod" startAt="3"/>
            </a:pPr>
            <a:endParaRPr lang="en-US" dirty="0">
              <a:solidFill>
                <a:schemeClr val="accent3">
                  <a:lumMod val="50000"/>
                </a:schemeClr>
              </a:solidFill>
            </a:endParaRPr>
          </a:p>
        </p:txBody>
      </p:sp>
      <p:sp>
        <p:nvSpPr>
          <p:cNvPr id="4" name="Content Placeholder 1">
            <a:extLst>
              <a:ext uri="{FF2B5EF4-FFF2-40B4-BE49-F238E27FC236}">
                <a16:creationId xmlns:a16="http://schemas.microsoft.com/office/drawing/2014/main" id="{68C1BF53-0283-4A98-A937-BF2DA1B2E399}"/>
              </a:ext>
            </a:extLst>
          </p:cNvPr>
          <p:cNvSpPr txBox="1">
            <a:spLocks/>
          </p:cNvSpPr>
          <p:nvPr/>
        </p:nvSpPr>
        <p:spPr>
          <a:xfrm>
            <a:off x="628650" y="2610635"/>
            <a:ext cx="7886700" cy="3104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3">
                    <a:lumMod val="50000"/>
                  </a:schemeClr>
                </a:solidFill>
              </a:rPr>
              <a:t>If I’ve already taken Legal Update within this licensing cycle, do I have to take it again under the new PDP? </a:t>
            </a:r>
          </a:p>
        </p:txBody>
      </p:sp>
      <p:pic>
        <p:nvPicPr>
          <p:cNvPr id="5" name="Picture 4">
            <a:extLst>
              <a:ext uri="{FF2B5EF4-FFF2-40B4-BE49-F238E27FC236}">
                <a16:creationId xmlns:a16="http://schemas.microsoft.com/office/drawing/2014/main" id="{8714454B-19E8-4A55-AC7B-39C5138BD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0601"/>
            <a:ext cx="9144000" cy="819196"/>
          </a:xfrm>
          <a:prstGeom prst="rect">
            <a:avLst/>
          </a:prstGeom>
        </p:spPr>
      </p:pic>
    </p:spTree>
    <p:extLst>
      <p:ext uri="{BB962C8B-B14F-4D97-AF65-F5344CB8AC3E}">
        <p14:creationId xmlns:p14="http://schemas.microsoft.com/office/powerpoint/2010/main" val="153308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B20C68-FAD8-4E6D-ABC3-A079E539DCFF}"/>
              </a:ext>
            </a:extLst>
          </p:cNvPr>
          <p:cNvSpPr>
            <a:spLocks noGrp="1"/>
          </p:cNvSpPr>
          <p:nvPr>
            <p:ph idx="1"/>
          </p:nvPr>
        </p:nvSpPr>
        <p:spPr>
          <a:xfrm>
            <a:off x="628650" y="4956629"/>
            <a:ext cx="7886700" cy="1407885"/>
          </a:xfrm>
        </p:spPr>
        <p:txBody>
          <a:bodyPr>
            <a:normAutofit/>
          </a:bodyPr>
          <a:lstStyle/>
          <a:p>
            <a:pPr marL="514350" indent="-514350">
              <a:buFont typeface="+mj-lt"/>
              <a:buAutoNum type="arabicPeriod" startAt="6"/>
            </a:pPr>
            <a:endParaRPr lang="en-US" dirty="0">
              <a:solidFill>
                <a:schemeClr val="accent3">
                  <a:lumMod val="50000"/>
                </a:schemeClr>
              </a:solidFill>
            </a:endParaRPr>
          </a:p>
          <a:p>
            <a:pPr marL="514350" indent="-514350">
              <a:buFont typeface="+mj-lt"/>
              <a:buAutoNum type="arabicPeriod" startAt="6"/>
            </a:pPr>
            <a:endParaRPr lang="en-US" dirty="0">
              <a:solidFill>
                <a:schemeClr val="accent3">
                  <a:lumMod val="50000"/>
                </a:schemeClr>
              </a:solidFill>
            </a:endParaRPr>
          </a:p>
          <a:p>
            <a:pPr marL="514350" indent="-514350">
              <a:buFont typeface="+mj-lt"/>
              <a:buAutoNum type="arabicPeriod" startAt="6"/>
            </a:pPr>
            <a:endParaRPr lang="en-US" dirty="0">
              <a:solidFill>
                <a:schemeClr val="accent3">
                  <a:lumMod val="50000"/>
                </a:schemeClr>
              </a:solidFill>
            </a:endParaRPr>
          </a:p>
        </p:txBody>
      </p:sp>
      <p:pic>
        <p:nvPicPr>
          <p:cNvPr id="4" name="Picture 3">
            <a:extLst>
              <a:ext uri="{FF2B5EF4-FFF2-40B4-BE49-F238E27FC236}">
                <a16:creationId xmlns:a16="http://schemas.microsoft.com/office/drawing/2014/main" id="{D42139D0-4B7A-40C6-8565-E8568D6E2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0601"/>
            <a:ext cx="9144000" cy="819196"/>
          </a:xfrm>
          <a:prstGeom prst="rect">
            <a:avLst/>
          </a:prstGeom>
        </p:spPr>
      </p:pic>
      <p:sp>
        <p:nvSpPr>
          <p:cNvPr id="5" name="Content Placeholder 1">
            <a:extLst>
              <a:ext uri="{FF2B5EF4-FFF2-40B4-BE49-F238E27FC236}">
                <a16:creationId xmlns:a16="http://schemas.microsoft.com/office/drawing/2014/main" id="{5835BD6E-C52D-4F45-A54E-5C70451DE5EE}"/>
              </a:ext>
            </a:extLst>
          </p:cNvPr>
          <p:cNvSpPr txBox="1">
            <a:spLocks/>
          </p:cNvSpPr>
          <p:nvPr/>
        </p:nvSpPr>
        <p:spPr>
          <a:xfrm>
            <a:off x="628650" y="2619294"/>
            <a:ext cx="7886700" cy="3104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3">
                    <a:lumMod val="50000"/>
                  </a:schemeClr>
                </a:solidFill>
              </a:rPr>
              <a:t>When can I start earning self-directed PDP hours? </a:t>
            </a:r>
          </a:p>
        </p:txBody>
      </p:sp>
    </p:spTree>
    <p:extLst>
      <p:ext uri="{BB962C8B-B14F-4D97-AF65-F5344CB8AC3E}">
        <p14:creationId xmlns:p14="http://schemas.microsoft.com/office/powerpoint/2010/main" val="278239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139D0-4B7A-40C6-8565-E8568D6E2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0601"/>
            <a:ext cx="9144000" cy="819196"/>
          </a:xfrm>
          <a:prstGeom prst="rect">
            <a:avLst/>
          </a:prstGeom>
        </p:spPr>
      </p:pic>
      <p:sp>
        <p:nvSpPr>
          <p:cNvPr id="5" name="Content Placeholder 1">
            <a:extLst>
              <a:ext uri="{FF2B5EF4-FFF2-40B4-BE49-F238E27FC236}">
                <a16:creationId xmlns:a16="http://schemas.microsoft.com/office/drawing/2014/main" id="{DB253CC8-E9AE-4808-ACBA-629681B9CCD8}"/>
              </a:ext>
            </a:extLst>
          </p:cNvPr>
          <p:cNvSpPr txBox="1">
            <a:spLocks/>
          </p:cNvSpPr>
          <p:nvPr/>
        </p:nvSpPr>
        <p:spPr>
          <a:xfrm>
            <a:off x="628650" y="2627245"/>
            <a:ext cx="7886700" cy="3104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3">
                    <a:lumMod val="50000"/>
                  </a:schemeClr>
                </a:solidFill>
              </a:rPr>
              <a:t>Will in-brokerage training count toward self-directed PDP hours?</a:t>
            </a:r>
          </a:p>
        </p:txBody>
      </p:sp>
    </p:spTree>
    <p:extLst>
      <p:ext uri="{BB962C8B-B14F-4D97-AF65-F5344CB8AC3E}">
        <p14:creationId xmlns:p14="http://schemas.microsoft.com/office/powerpoint/2010/main" val="313174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5835BD6E-C52D-4F45-A54E-5C70451DE5EE}"/>
              </a:ext>
            </a:extLst>
          </p:cNvPr>
          <p:cNvSpPr txBox="1">
            <a:spLocks/>
          </p:cNvSpPr>
          <p:nvPr/>
        </p:nvSpPr>
        <p:spPr>
          <a:xfrm>
            <a:off x="628650" y="2611343"/>
            <a:ext cx="7886700" cy="3104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3">
                    <a:lumMod val="50000"/>
                  </a:schemeClr>
                </a:solidFill>
              </a:rPr>
              <a:t>I’ve developed a learning opportunity for REALTORS</a:t>
            </a:r>
            <a:r>
              <a:rPr lang="en-US" sz="3200" baseline="30000" dirty="0">
                <a:solidFill>
                  <a:schemeClr val="accent3">
                    <a:lumMod val="50000"/>
                  </a:schemeClr>
                </a:solidFill>
              </a:rPr>
              <a:t>® </a:t>
            </a:r>
            <a:r>
              <a:rPr lang="en-US" sz="3200" dirty="0">
                <a:solidFill>
                  <a:schemeClr val="accent3">
                    <a:lumMod val="50000"/>
                  </a:schemeClr>
                </a:solidFill>
              </a:rPr>
              <a:t>and would like to have it accredited. How do I do this? </a:t>
            </a:r>
          </a:p>
        </p:txBody>
      </p:sp>
      <p:pic>
        <p:nvPicPr>
          <p:cNvPr id="6" name="Picture 5">
            <a:extLst>
              <a:ext uri="{FF2B5EF4-FFF2-40B4-BE49-F238E27FC236}">
                <a16:creationId xmlns:a16="http://schemas.microsoft.com/office/drawing/2014/main" id="{3875CEFB-AA21-4530-8C63-2F32C3E88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9386"/>
            <a:ext cx="9144000" cy="819196"/>
          </a:xfrm>
          <a:prstGeom prst="rect">
            <a:avLst/>
          </a:prstGeom>
        </p:spPr>
      </p:pic>
    </p:spTree>
    <p:extLst>
      <p:ext uri="{BB962C8B-B14F-4D97-AF65-F5344CB8AC3E}">
        <p14:creationId xmlns:p14="http://schemas.microsoft.com/office/powerpoint/2010/main" val="75702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73BFC1-412A-44C6-AC5E-3EE0D216C75B}"/>
              </a:ext>
            </a:extLst>
          </p:cNvPr>
          <p:cNvPicPr>
            <a:picLocks noChangeAspect="1"/>
          </p:cNvPicPr>
          <p:nvPr/>
        </p:nvPicPr>
        <p:blipFill rotWithShape="1">
          <a:blip r:embed="rId3">
            <a:extLst>
              <a:ext uri="{28A0092B-C50C-407E-A947-70E740481C1C}">
                <a14:useLocalDpi xmlns:a14="http://schemas.microsoft.com/office/drawing/2010/main" val="0"/>
              </a:ext>
            </a:extLst>
          </a:blip>
          <a:srcRect t="2175" b="4988"/>
          <a:stretch/>
        </p:blipFill>
        <p:spPr>
          <a:xfrm>
            <a:off x="0" y="1102251"/>
            <a:ext cx="9144000" cy="5648745"/>
          </a:xfrm>
          <a:prstGeom prst="rect">
            <a:avLst/>
          </a:prstGeom>
        </p:spPr>
      </p:pic>
      <p:sp>
        <p:nvSpPr>
          <p:cNvPr id="12" name="Subtitle 11">
            <a:extLst>
              <a:ext uri="{FF2B5EF4-FFF2-40B4-BE49-F238E27FC236}">
                <a16:creationId xmlns:a16="http://schemas.microsoft.com/office/drawing/2014/main" id="{FFB03987-EE27-4B5A-9279-B2552DAC16B6}"/>
              </a:ext>
            </a:extLst>
          </p:cNvPr>
          <p:cNvSpPr>
            <a:spLocks noGrp="1"/>
          </p:cNvSpPr>
          <p:nvPr>
            <p:ph type="subTitle" idx="1"/>
          </p:nvPr>
        </p:nvSpPr>
        <p:spPr>
          <a:xfrm>
            <a:off x="4572000" y="3084286"/>
            <a:ext cx="2357718" cy="2792731"/>
          </a:xfrm>
        </p:spPr>
        <p:txBody>
          <a:bodyPr>
            <a:normAutofit fontScale="92500" lnSpcReduction="20000"/>
          </a:bodyPr>
          <a:lstStyle/>
          <a:p>
            <a:r>
              <a:rPr lang="en-US" b="1" dirty="0">
                <a:solidFill>
                  <a:schemeClr val="accent3">
                    <a:lumMod val="50000"/>
                  </a:schemeClr>
                </a:solidFill>
              </a:rPr>
              <a:t>Why is the PDP changing? </a:t>
            </a:r>
          </a:p>
          <a:p>
            <a:endParaRPr lang="en-US" b="1" dirty="0">
              <a:solidFill>
                <a:schemeClr val="accent3">
                  <a:lumMod val="50000"/>
                </a:schemeClr>
              </a:solidFill>
            </a:endParaRPr>
          </a:p>
          <a:p>
            <a:r>
              <a:rPr lang="en-US" b="1" dirty="0">
                <a:solidFill>
                  <a:schemeClr val="accent3">
                    <a:lumMod val="50000"/>
                  </a:schemeClr>
                </a:solidFill>
              </a:rPr>
              <a:t>What’s changing?</a:t>
            </a:r>
          </a:p>
          <a:p>
            <a:endParaRPr lang="en-US" b="1" dirty="0">
              <a:solidFill>
                <a:schemeClr val="accent3">
                  <a:lumMod val="50000"/>
                </a:schemeClr>
              </a:solidFill>
            </a:endParaRPr>
          </a:p>
          <a:p>
            <a:r>
              <a:rPr lang="en-US" b="1" dirty="0">
                <a:solidFill>
                  <a:schemeClr val="accent3">
                    <a:lumMod val="50000"/>
                  </a:schemeClr>
                </a:solidFill>
              </a:rPr>
              <a:t>Frequently asked questions</a:t>
            </a:r>
          </a:p>
        </p:txBody>
      </p:sp>
    </p:spTree>
    <p:extLst>
      <p:ext uri="{BB962C8B-B14F-4D97-AF65-F5344CB8AC3E}">
        <p14:creationId xmlns:p14="http://schemas.microsoft.com/office/powerpoint/2010/main" val="37176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B20C68-FAD8-4E6D-ABC3-A079E539DCFF}"/>
              </a:ext>
            </a:extLst>
          </p:cNvPr>
          <p:cNvSpPr>
            <a:spLocks noGrp="1"/>
          </p:cNvSpPr>
          <p:nvPr>
            <p:ph idx="1"/>
          </p:nvPr>
        </p:nvSpPr>
        <p:spPr>
          <a:xfrm>
            <a:off x="628650" y="4956629"/>
            <a:ext cx="7886700" cy="1407885"/>
          </a:xfrm>
        </p:spPr>
        <p:txBody>
          <a:bodyPr>
            <a:normAutofit/>
          </a:bodyPr>
          <a:lstStyle/>
          <a:p>
            <a:pPr marL="514350" indent="-514350">
              <a:buFont typeface="+mj-lt"/>
              <a:buAutoNum type="arabicPeriod" startAt="6"/>
            </a:pPr>
            <a:endParaRPr lang="en-US" dirty="0">
              <a:solidFill>
                <a:schemeClr val="accent3">
                  <a:lumMod val="50000"/>
                </a:schemeClr>
              </a:solidFill>
            </a:endParaRPr>
          </a:p>
          <a:p>
            <a:pPr marL="514350" indent="-514350">
              <a:buFont typeface="+mj-lt"/>
              <a:buAutoNum type="arabicPeriod" startAt="6"/>
            </a:pPr>
            <a:endParaRPr lang="en-US" dirty="0">
              <a:solidFill>
                <a:schemeClr val="accent3">
                  <a:lumMod val="50000"/>
                </a:schemeClr>
              </a:solidFill>
            </a:endParaRPr>
          </a:p>
          <a:p>
            <a:pPr marL="514350" indent="-514350">
              <a:buFont typeface="+mj-lt"/>
              <a:buAutoNum type="arabicPeriod" startAt="6"/>
            </a:pPr>
            <a:endParaRPr lang="en-US" dirty="0">
              <a:solidFill>
                <a:schemeClr val="accent3">
                  <a:lumMod val="50000"/>
                </a:schemeClr>
              </a:solidFill>
            </a:endParaRPr>
          </a:p>
        </p:txBody>
      </p:sp>
      <p:sp>
        <p:nvSpPr>
          <p:cNvPr id="5" name="Content Placeholder 1">
            <a:extLst>
              <a:ext uri="{FF2B5EF4-FFF2-40B4-BE49-F238E27FC236}">
                <a16:creationId xmlns:a16="http://schemas.microsoft.com/office/drawing/2014/main" id="{5835BD6E-C52D-4F45-A54E-5C70451DE5EE}"/>
              </a:ext>
            </a:extLst>
          </p:cNvPr>
          <p:cNvSpPr txBox="1">
            <a:spLocks/>
          </p:cNvSpPr>
          <p:nvPr/>
        </p:nvSpPr>
        <p:spPr>
          <a:xfrm>
            <a:off x="596846" y="2619294"/>
            <a:ext cx="7886700" cy="3104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0"/>
            </a:pPr>
            <a:endParaRPr lang="en-US" sz="3200" dirty="0">
              <a:solidFill>
                <a:schemeClr val="accent3">
                  <a:lumMod val="50000"/>
                </a:schemeClr>
              </a:solidFill>
            </a:endParaRPr>
          </a:p>
        </p:txBody>
      </p:sp>
      <p:pic>
        <p:nvPicPr>
          <p:cNvPr id="6" name="Picture 5">
            <a:extLst>
              <a:ext uri="{FF2B5EF4-FFF2-40B4-BE49-F238E27FC236}">
                <a16:creationId xmlns:a16="http://schemas.microsoft.com/office/drawing/2014/main" id="{9C8714F6-385D-4FA6-8FD8-C75DE595E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9386"/>
            <a:ext cx="9144000" cy="819196"/>
          </a:xfrm>
          <a:prstGeom prst="rect">
            <a:avLst/>
          </a:prstGeom>
        </p:spPr>
      </p:pic>
      <p:sp>
        <p:nvSpPr>
          <p:cNvPr id="7" name="Content Placeholder 1">
            <a:extLst>
              <a:ext uri="{FF2B5EF4-FFF2-40B4-BE49-F238E27FC236}">
                <a16:creationId xmlns:a16="http://schemas.microsoft.com/office/drawing/2014/main" id="{2BF47394-A237-4AA7-B05D-9B3F9486D7AE}"/>
              </a:ext>
            </a:extLst>
          </p:cNvPr>
          <p:cNvSpPr txBox="1">
            <a:spLocks/>
          </p:cNvSpPr>
          <p:nvPr/>
        </p:nvSpPr>
        <p:spPr>
          <a:xfrm>
            <a:off x="628650" y="2611343"/>
            <a:ext cx="7886700" cy="3104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3">
                    <a:lumMod val="50000"/>
                  </a:schemeClr>
                </a:solidFill>
              </a:rPr>
              <a:t>Where do I go to find more information about the upcoming changes to the PDP and how it will impact me?</a:t>
            </a:r>
          </a:p>
        </p:txBody>
      </p:sp>
    </p:spTree>
    <p:extLst>
      <p:ext uri="{BB962C8B-B14F-4D97-AF65-F5344CB8AC3E}">
        <p14:creationId xmlns:p14="http://schemas.microsoft.com/office/powerpoint/2010/main" val="2349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7074A3-A917-4452-B16C-F1DFF354451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4995" t="360" r="1998" b="27"/>
          <a:stretch/>
        </p:blipFill>
        <p:spPr>
          <a:xfrm>
            <a:off x="0" y="1124858"/>
            <a:ext cx="9144000" cy="5653314"/>
          </a:xfrm>
          <a:prstGeom prst="rect">
            <a:avLst/>
          </a:prstGeom>
        </p:spPr>
      </p:pic>
      <p:sp>
        <p:nvSpPr>
          <p:cNvPr id="5" name="Title Placeholder 1">
            <a:extLst>
              <a:ext uri="{FF2B5EF4-FFF2-40B4-BE49-F238E27FC236}">
                <a16:creationId xmlns:a16="http://schemas.microsoft.com/office/drawing/2014/main" id="{DDAF6E7B-9AD9-4022-9E17-99F454742AA1}"/>
              </a:ext>
            </a:extLst>
          </p:cNvPr>
          <p:cNvSpPr txBox="1">
            <a:spLocks/>
          </p:cNvSpPr>
          <p:nvPr/>
        </p:nvSpPr>
        <p:spPr>
          <a:xfrm>
            <a:off x="568171" y="1556555"/>
            <a:ext cx="8131946" cy="1110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a:solidFill>
                  <a:schemeClr val="accent3">
                    <a:lumMod val="50000"/>
                  </a:schemeClr>
                </a:solidFill>
                <a:latin typeface="Arial" panose="020B0604020202020204" pitchFamily="34" charset="0"/>
                <a:cs typeface="Arial" panose="020B0604020202020204" pitchFamily="34" charset="0"/>
              </a:rPr>
              <a:t>For more information, visit </a:t>
            </a:r>
          </a:p>
          <a:p>
            <a:pPr algn="ctr"/>
            <a:r>
              <a:rPr lang="en-CA" sz="3200" b="1" dirty="0">
                <a:solidFill>
                  <a:schemeClr val="accent3">
                    <a:lumMod val="50000"/>
                  </a:schemeClr>
                </a:solidFill>
                <a:latin typeface="Arial" panose="020B0604020202020204" pitchFamily="34" charset="0"/>
                <a:cs typeface="Arial" panose="020B0604020202020204" pitchFamily="34" charset="0"/>
                <a:hlinkClick r:id="rId4"/>
              </a:rPr>
              <a:t>bcrea.bc.ca/education/</a:t>
            </a:r>
            <a:r>
              <a:rPr lang="en-CA" sz="3200" b="1" dirty="0" err="1">
                <a:solidFill>
                  <a:schemeClr val="accent3">
                    <a:lumMod val="50000"/>
                  </a:schemeClr>
                </a:solidFill>
                <a:latin typeface="Arial" panose="020B0604020202020204" pitchFamily="34" charset="0"/>
                <a:cs typeface="Arial" panose="020B0604020202020204" pitchFamily="34" charset="0"/>
                <a:hlinkClick r:id="rId4"/>
              </a:rPr>
              <a:t>pdp</a:t>
            </a:r>
            <a:r>
              <a:rPr lang="en-CA" sz="3200" b="1" dirty="0">
                <a:solidFill>
                  <a:schemeClr val="accent3">
                    <a:lumMod val="50000"/>
                  </a:schemeClr>
                </a:solidFill>
                <a:latin typeface="Arial" panose="020B0604020202020204" pitchFamily="34" charset="0"/>
                <a:cs typeface="Arial" panose="020B0604020202020204" pitchFamily="34" charset="0"/>
                <a:hlinkClick r:id="rId4"/>
              </a:rPr>
              <a:t>-transition  </a:t>
            </a:r>
            <a:r>
              <a:rPr lang="en-CA" sz="3200" b="1" dirty="0">
                <a:latin typeface="Arial" panose="020B0604020202020204" pitchFamily="34" charset="0"/>
                <a:cs typeface="Arial" panose="020B0604020202020204" pitchFamily="34" charset="0"/>
                <a:hlinkClick r:id="rId4"/>
              </a:rPr>
              <a:t>  </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75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AF25837-4AA9-4F15-9A12-1369E4BBF9AF}"/>
              </a:ext>
            </a:extLst>
          </p:cNvPr>
          <p:cNvPicPr>
            <a:picLocks noChangeAspect="1"/>
          </p:cNvPicPr>
          <p:nvPr/>
        </p:nvPicPr>
        <p:blipFill rotWithShape="1">
          <a:blip r:embed="rId3">
            <a:extLst>
              <a:ext uri="{28A0092B-C50C-407E-A947-70E740481C1C}">
                <a14:useLocalDpi xmlns:a14="http://schemas.microsoft.com/office/drawing/2010/main" val="0"/>
              </a:ext>
            </a:extLst>
          </a:blip>
          <a:srcRect t="6833"/>
          <a:stretch/>
        </p:blipFill>
        <p:spPr>
          <a:xfrm>
            <a:off x="0" y="1122218"/>
            <a:ext cx="9144000" cy="5642560"/>
          </a:xfrm>
          <a:prstGeom prst="rect">
            <a:avLst/>
          </a:prstGeom>
        </p:spPr>
      </p:pic>
      <p:sp>
        <p:nvSpPr>
          <p:cNvPr id="14" name="Title Placeholder 1">
            <a:extLst>
              <a:ext uri="{FF2B5EF4-FFF2-40B4-BE49-F238E27FC236}">
                <a16:creationId xmlns:a16="http://schemas.microsoft.com/office/drawing/2014/main" id="{AFF93D46-6F18-498C-8617-E5F4C204A46B}"/>
              </a:ext>
            </a:extLst>
          </p:cNvPr>
          <p:cNvSpPr txBox="1">
            <a:spLocks/>
          </p:cNvSpPr>
          <p:nvPr/>
        </p:nvSpPr>
        <p:spPr>
          <a:xfrm>
            <a:off x="228601" y="1122218"/>
            <a:ext cx="4572000" cy="17027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b="1" dirty="0">
                <a:solidFill>
                  <a:schemeClr val="accent3">
                    <a:lumMod val="50000"/>
                  </a:schemeClr>
                </a:solidFill>
                <a:latin typeface="Arial" panose="020B0604020202020204" pitchFamily="34" charset="0"/>
                <a:cs typeface="Arial" panose="020B0604020202020204" pitchFamily="34" charset="0"/>
              </a:rPr>
              <a:t>Why is the PDP changing?</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0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6E8BA72-6F3E-4D8E-AC21-AFACFD560875}"/>
              </a:ext>
            </a:extLst>
          </p:cNvPr>
          <p:cNvPicPr>
            <a:picLocks noChangeAspect="1"/>
          </p:cNvPicPr>
          <p:nvPr/>
        </p:nvPicPr>
        <p:blipFill rotWithShape="1">
          <a:blip r:embed="rId3">
            <a:extLst>
              <a:ext uri="{28A0092B-C50C-407E-A947-70E740481C1C}">
                <a14:useLocalDpi xmlns:a14="http://schemas.microsoft.com/office/drawing/2010/main" val="0"/>
              </a:ext>
            </a:extLst>
          </a:blip>
          <a:srcRect l="6393" t="4961"/>
          <a:stretch/>
        </p:blipFill>
        <p:spPr>
          <a:xfrm rot="914855">
            <a:off x="6718592" y="1391086"/>
            <a:ext cx="1986189" cy="2016585"/>
          </a:xfrm>
          <a:prstGeom prst="rect">
            <a:avLst/>
          </a:prstGeom>
        </p:spPr>
      </p:pic>
      <p:sp>
        <p:nvSpPr>
          <p:cNvPr id="4" name="Title Placeholder 1">
            <a:extLst>
              <a:ext uri="{FF2B5EF4-FFF2-40B4-BE49-F238E27FC236}">
                <a16:creationId xmlns:a16="http://schemas.microsoft.com/office/drawing/2014/main" id="{3BDF6373-5DCF-4C7D-A69A-316177A75687}"/>
              </a:ext>
            </a:extLst>
          </p:cNvPr>
          <p:cNvSpPr txBox="1">
            <a:spLocks/>
          </p:cNvSpPr>
          <p:nvPr/>
        </p:nvSpPr>
        <p:spPr>
          <a:xfrm>
            <a:off x="425446" y="1562335"/>
            <a:ext cx="4874821" cy="8370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b="1" dirty="0">
                <a:solidFill>
                  <a:schemeClr val="accent3">
                    <a:lumMod val="50000"/>
                  </a:schemeClr>
                </a:solidFill>
                <a:latin typeface="Arial" panose="020B0604020202020204" pitchFamily="34" charset="0"/>
                <a:cs typeface="Arial" panose="020B0604020202020204" pitchFamily="34" charset="0"/>
              </a:rPr>
              <a:t>What’s changing?</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4FF7A4B-940B-41BB-B958-CD9A89C64947}"/>
              </a:ext>
            </a:extLst>
          </p:cNvPr>
          <p:cNvSpPr txBox="1"/>
          <p:nvPr/>
        </p:nvSpPr>
        <p:spPr>
          <a:xfrm>
            <a:off x="425446" y="2399378"/>
            <a:ext cx="8395169" cy="3785652"/>
          </a:xfrm>
          <a:prstGeom prst="rect">
            <a:avLst/>
          </a:prstGeom>
          <a:noFill/>
        </p:spPr>
        <p:txBody>
          <a:bodyPr wrap="square" rtlCol="0">
            <a:spAutoFit/>
          </a:bodyPr>
          <a:lstStyle/>
          <a:p>
            <a:pPr marL="457200" indent="-457200">
              <a:buFont typeface="+mj-lt"/>
              <a:buAutoNum type="arabicPeriod"/>
            </a:pPr>
            <a:r>
              <a:rPr lang="en-US" sz="2400" dirty="0">
                <a:solidFill>
                  <a:schemeClr val="accent3">
                    <a:lumMod val="50000"/>
                  </a:schemeClr>
                </a:solidFill>
                <a:latin typeface="Arial" panose="020B0604020202020204" pitchFamily="34" charset="0"/>
                <a:cs typeface="Arial" panose="020B0604020202020204" pitchFamily="34" charset="0"/>
              </a:rPr>
              <a:t>You will earn </a:t>
            </a:r>
            <a:r>
              <a:rPr lang="en-US" sz="2400" b="1" dirty="0">
                <a:solidFill>
                  <a:schemeClr val="accent3">
                    <a:lumMod val="50000"/>
                  </a:schemeClr>
                </a:solidFill>
                <a:latin typeface="Arial" panose="020B0604020202020204" pitchFamily="34" charset="0"/>
                <a:cs typeface="Arial" panose="020B0604020202020204" pitchFamily="34" charset="0"/>
              </a:rPr>
              <a:t>hours </a:t>
            </a:r>
            <a:r>
              <a:rPr lang="en-US" sz="2400" dirty="0">
                <a:solidFill>
                  <a:schemeClr val="accent3">
                    <a:lumMod val="50000"/>
                  </a:schemeClr>
                </a:solidFill>
                <a:latin typeface="Arial" panose="020B0604020202020204" pitchFamily="34" charset="0"/>
                <a:cs typeface="Arial" panose="020B0604020202020204" pitchFamily="34" charset="0"/>
              </a:rPr>
              <a:t>instead of credits</a:t>
            </a:r>
          </a:p>
          <a:p>
            <a:pPr marL="457200" indent="-457200">
              <a:buFont typeface="+mj-lt"/>
              <a:buAutoNum type="arabicPeriod"/>
            </a:pPr>
            <a:endParaRPr lang="en-US" sz="2400" dirty="0">
              <a:solidFill>
                <a:schemeClr val="accent3">
                  <a:lumMod val="50000"/>
                </a:schemeClr>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schemeClr val="accent3">
                    <a:lumMod val="50000"/>
                  </a:schemeClr>
                </a:solidFill>
                <a:latin typeface="Arial" panose="020B0604020202020204" pitchFamily="34" charset="0"/>
                <a:cs typeface="Arial" panose="020B0604020202020204" pitchFamily="34" charset="0"/>
              </a:rPr>
              <a:t>Your existing credits will be converted to hours</a:t>
            </a:r>
          </a:p>
          <a:p>
            <a:pPr marL="457200" indent="-457200">
              <a:buFont typeface="+mj-lt"/>
              <a:buAutoNum type="arabicPeriod"/>
            </a:pPr>
            <a:endParaRPr lang="en-US" sz="2400" dirty="0">
              <a:solidFill>
                <a:schemeClr val="accent3">
                  <a:lumMod val="50000"/>
                </a:schemeClr>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schemeClr val="accent3">
                    <a:lumMod val="50000"/>
                  </a:schemeClr>
                </a:solidFill>
                <a:latin typeface="Arial" panose="020B0604020202020204" pitchFamily="34" charset="0"/>
                <a:cs typeface="Arial" panose="020B0604020202020204" pitchFamily="34" charset="0"/>
              </a:rPr>
              <a:t>You will earn </a:t>
            </a:r>
            <a:r>
              <a:rPr lang="en-US" sz="2400" b="1" dirty="0">
                <a:solidFill>
                  <a:schemeClr val="accent3">
                    <a:lumMod val="50000"/>
                  </a:schemeClr>
                </a:solidFill>
                <a:latin typeface="Arial" panose="020B0604020202020204" pitchFamily="34" charset="0"/>
                <a:cs typeface="Arial" panose="020B0604020202020204" pitchFamily="34" charset="0"/>
              </a:rPr>
              <a:t>18 hours </a:t>
            </a:r>
            <a:r>
              <a:rPr lang="en-US" sz="2400" dirty="0">
                <a:solidFill>
                  <a:schemeClr val="accent3">
                    <a:lumMod val="50000"/>
                  </a:schemeClr>
                </a:solidFill>
                <a:latin typeface="Arial" panose="020B0604020202020204" pitchFamily="34" charset="0"/>
                <a:cs typeface="Arial" panose="020B0604020202020204" pitchFamily="34" charset="0"/>
              </a:rPr>
              <a:t>of professional development</a:t>
            </a:r>
          </a:p>
          <a:p>
            <a:pPr marL="457200" indent="-457200">
              <a:buFont typeface="+mj-lt"/>
              <a:buAutoNum type="arabicPeriod"/>
            </a:pPr>
            <a:endParaRPr lang="en-US" sz="2400" dirty="0">
              <a:solidFill>
                <a:schemeClr val="accent3">
                  <a:lumMod val="50000"/>
                </a:schemeClr>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schemeClr val="accent3">
                    <a:lumMod val="50000"/>
                  </a:schemeClr>
                </a:solidFill>
                <a:latin typeface="Arial" panose="020B0604020202020204" pitchFamily="34" charset="0"/>
                <a:cs typeface="Arial" panose="020B0604020202020204" pitchFamily="34" charset="0"/>
              </a:rPr>
              <a:t>Relicensing education, like Legal Update, won’t count toward your PDP hours</a:t>
            </a:r>
          </a:p>
          <a:p>
            <a:pPr marL="457200" indent="-457200">
              <a:buFont typeface="+mj-lt"/>
              <a:buAutoNum type="arabicPeriod"/>
            </a:pPr>
            <a:endParaRPr lang="en-US" sz="2400" dirty="0">
              <a:solidFill>
                <a:schemeClr val="accent3">
                  <a:lumMod val="50000"/>
                </a:schemeClr>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schemeClr val="accent3">
                    <a:lumMod val="50000"/>
                  </a:schemeClr>
                </a:solidFill>
                <a:latin typeface="Arial" panose="020B0604020202020204" pitchFamily="34" charset="0"/>
                <a:cs typeface="Arial" panose="020B0604020202020204" pitchFamily="34" charset="0"/>
              </a:rPr>
              <a:t>The PDP will still align with your 2-year licensing cycle</a:t>
            </a:r>
          </a:p>
        </p:txBody>
      </p:sp>
    </p:spTree>
    <p:extLst>
      <p:ext uri="{BB962C8B-B14F-4D97-AF65-F5344CB8AC3E}">
        <p14:creationId xmlns:p14="http://schemas.microsoft.com/office/powerpoint/2010/main" val="27416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97DF94DB-2E51-4881-B0ED-308AD44500BC}"/>
              </a:ext>
            </a:extLst>
          </p:cNvPr>
          <p:cNvSpPr txBox="1">
            <a:spLocks/>
          </p:cNvSpPr>
          <p:nvPr/>
        </p:nvSpPr>
        <p:spPr>
          <a:xfrm>
            <a:off x="518325" y="4195153"/>
            <a:ext cx="3245852" cy="1807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srgbClr val="687C2F"/>
                </a:solidFill>
                <a:latin typeface="Arial" panose="020B0604020202020204" pitchFamily="34" charset="0"/>
                <a:cs typeface="Arial" panose="020B0604020202020204" pitchFamily="34" charset="0"/>
              </a:rPr>
              <a:t>Accredited</a:t>
            </a:r>
          </a:p>
          <a:p>
            <a:pPr algn="ctr"/>
            <a:r>
              <a:rPr lang="en-CA" sz="3600" b="1" dirty="0">
                <a:solidFill>
                  <a:srgbClr val="687C2F"/>
                </a:solidFill>
                <a:latin typeface="Arial" panose="020B0604020202020204" pitchFamily="34" charset="0"/>
                <a:cs typeface="Arial" panose="020B0604020202020204" pitchFamily="34" charset="0"/>
              </a:rPr>
              <a:t>learning</a:t>
            </a:r>
          </a:p>
        </p:txBody>
      </p:sp>
      <p:sp>
        <p:nvSpPr>
          <p:cNvPr id="15" name="Title Placeholder 1">
            <a:extLst>
              <a:ext uri="{FF2B5EF4-FFF2-40B4-BE49-F238E27FC236}">
                <a16:creationId xmlns:a16="http://schemas.microsoft.com/office/drawing/2014/main" id="{220F24C5-AD57-4DBE-90E4-42493961DFB6}"/>
              </a:ext>
            </a:extLst>
          </p:cNvPr>
          <p:cNvSpPr txBox="1">
            <a:spLocks/>
          </p:cNvSpPr>
          <p:nvPr/>
        </p:nvSpPr>
        <p:spPr>
          <a:xfrm>
            <a:off x="4592641" y="4195153"/>
            <a:ext cx="4874821" cy="1807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srgbClr val="F8A21D"/>
                </a:solidFill>
                <a:latin typeface="Arial" panose="020B0604020202020204" pitchFamily="34" charset="0"/>
                <a:cs typeface="Arial" panose="020B0604020202020204" pitchFamily="34" charset="0"/>
              </a:rPr>
              <a:t>Self-directed</a:t>
            </a:r>
          </a:p>
          <a:p>
            <a:pPr algn="ctr"/>
            <a:r>
              <a:rPr lang="en-CA" sz="3600" b="1" dirty="0">
                <a:solidFill>
                  <a:srgbClr val="F8A21D"/>
                </a:solidFill>
                <a:latin typeface="Arial" panose="020B0604020202020204" pitchFamily="34" charset="0"/>
                <a:cs typeface="Arial" panose="020B0604020202020204" pitchFamily="34" charset="0"/>
              </a:rPr>
              <a:t>learning</a:t>
            </a:r>
          </a:p>
        </p:txBody>
      </p:sp>
      <p:sp>
        <p:nvSpPr>
          <p:cNvPr id="16" name="Title Placeholder 1">
            <a:extLst>
              <a:ext uri="{FF2B5EF4-FFF2-40B4-BE49-F238E27FC236}">
                <a16:creationId xmlns:a16="http://schemas.microsoft.com/office/drawing/2014/main" id="{845DBBEE-FDC2-4396-BC03-D2904A8D97A7}"/>
              </a:ext>
            </a:extLst>
          </p:cNvPr>
          <p:cNvSpPr txBox="1">
            <a:spLocks/>
          </p:cNvSpPr>
          <p:nvPr/>
        </p:nvSpPr>
        <p:spPr>
          <a:xfrm>
            <a:off x="1440402" y="1440058"/>
            <a:ext cx="6304478" cy="782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schemeClr val="accent3">
                    <a:lumMod val="50000"/>
                  </a:schemeClr>
                </a:solidFill>
                <a:latin typeface="Arial" panose="020B0604020202020204" pitchFamily="34" charset="0"/>
                <a:cs typeface="Arial" panose="020B0604020202020204" pitchFamily="34" charset="0"/>
              </a:rPr>
              <a:t>18 PDP hours</a:t>
            </a:r>
            <a:endParaRPr lang="en-US" sz="3600" b="1" dirty="0">
              <a:solidFill>
                <a:schemeClr val="accent3">
                  <a:lumMod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63A2AEE-CE41-4BD3-BC93-B9CF782C0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362" y="2359912"/>
            <a:ext cx="3823275" cy="4075611"/>
          </a:xfrm>
          <a:prstGeom prst="rect">
            <a:avLst/>
          </a:prstGeom>
        </p:spPr>
      </p:pic>
    </p:spTree>
    <p:extLst>
      <p:ext uri="{BB962C8B-B14F-4D97-AF65-F5344CB8AC3E}">
        <p14:creationId xmlns:p14="http://schemas.microsoft.com/office/powerpoint/2010/main" val="27005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D9E432-0948-43E7-9EB5-2E5523CC428B}"/>
              </a:ext>
            </a:extLst>
          </p:cNvPr>
          <p:cNvSpPr txBox="1"/>
          <p:nvPr/>
        </p:nvSpPr>
        <p:spPr>
          <a:xfrm>
            <a:off x="5192136" y="1490532"/>
            <a:ext cx="4093745" cy="2985433"/>
          </a:xfrm>
          <a:prstGeom prst="rect">
            <a:avLst/>
          </a:prstGeom>
          <a:noFill/>
        </p:spPr>
        <p:txBody>
          <a:bodyPr wrap="square" rtlCol="0">
            <a:spAutoFit/>
          </a:bodyPr>
          <a:lstStyle/>
          <a:p>
            <a:r>
              <a:rPr lang="en-US" sz="2400" b="1" dirty="0">
                <a:solidFill>
                  <a:schemeClr val="accent3">
                    <a:lumMod val="50000"/>
                  </a:schemeClr>
                </a:solidFill>
                <a:latin typeface="Arial" panose="020B0604020202020204" pitchFamily="34" charset="0"/>
                <a:cs typeface="Arial" panose="020B0604020202020204" pitchFamily="34" charset="0"/>
              </a:rPr>
              <a:t>Accredited learning: </a:t>
            </a:r>
          </a:p>
          <a:p>
            <a:endParaRPr lang="en-US" sz="2000" b="1" dirty="0">
              <a:solidFill>
                <a:schemeClr val="accent3">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accent3">
                    <a:lumMod val="50000"/>
                  </a:schemeClr>
                </a:solidFill>
                <a:latin typeface="Arial" panose="020B0604020202020204" pitchFamily="34" charset="0"/>
                <a:cs typeface="Arial" panose="020B0604020202020204" pitchFamily="34" charset="0"/>
              </a:rPr>
              <a:t>Meets established accreditation criteria </a:t>
            </a:r>
          </a:p>
          <a:p>
            <a:pPr marL="285750" indent="-285750">
              <a:buFont typeface="Arial" panose="020B0604020202020204" pitchFamily="34" charset="0"/>
              <a:buChar char="•"/>
            </a:pPr>
            <a:endParaRPr lang="en-US" sz="2000" b="1" dirty="0">
              <a:solidFill>
                <a:schemeClr val="accent3">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accent3">
                    <a:lumMod val="50000"/>
                  </a:schemeClr>
                </a:solidFill>
                <a:latin typeface="Arial" panose="020B0604020202020204" pitchFamily="34" charset="0"/>
                <a:cs typeface="Arial" panose="020B0604020202020204" pitchFamily="34" charset="0"/>
              </a:rPr>
              <a:t>Focus is on fundamental skills &amp; knowledge</a:t>
            </a:r>
          </a:p>
          <a:p>
            <a:pPr marL="285750" indent="-285750">
              <a:buFont typeface="Arial" panose="020B0604020202020204" pitchFamily="34" charset="0"/>
              <a:buChar char="•"/>
            </a:pPr>
            <a:endParaRPr lang="en-US" sz="2000" b="1" dirty="0">
              <a:solidFill>
                <a:schemeClr val="accent3">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accent3">
                    <a:lumMod val="50000"/>
                  </a:schemeClr>
                </a:solidFill>
                <a:latin typeface="Arial" panose="020B0604020202020204" pitchFamily="34" charset="0"/>
                <a:cs typeface="Arial" panose="020B0604020202020204" pitchFamily="34" charset="0"/>
              </a:rPr>
              <a:t>12 hours/licensing cycle</a:t>
            </a:r>
          </a:p>
        </p:txBody>
      </p:sp>
    </p:spTree>
    <p:extLst>
      <p:ext uri="{BB962C8B-B14F-4D97-AF65-F5344CB8AC3E}">
        <p14:creationId xmlns:p14="http://schemas.microsoft.com/office/powerpoint/2010/main" val="183709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109675A-671C-46C0-8CAF-684B673AD6A6}"/>
              </a:ext>
            </a:extLst>
          </p:cNvPr>
          <p:cNvSpPr txBox="1"/>
          <p:nvPr/>
        </p:nvSpPr>
        <p:spPr>
          <a:xfrm>
            <a:off x="228028" y="1339489"/>
            <a:ext cx="4450976" cy="4185761"/>
          </a:xfrm>
          <a:prstGeom prst="rect">
            <a:avLst/>
          </a:prstGeom>
          <a:noFill/>
        </p:spPr>
        <p:txBody>
          <a:bodyPr wrap="square" rtlCol="0">
            <a:spAutoFit/>
          </a:bodyPr>
          <a:lstStyle/>
          <a:p>
            <a:r>
              <a:rPr lang="en-US" sz="2400" b="1" dirty="0">
                <a:solidFill>
                  <a:schemeClr val="accent3">
                    <a:lumMod val="50000"/>
                  </a:schemeClr>
                </a:solidFill>
                <a:latin typeface="Arial" panose="020B0604020202020204" pitchFamily="34" charset="0"/>
                <a:cs typeface="Arial" panose="020B0604020202020204" pitchFamily="34" charset="0"/>
              </a:rPr>
              <a:t>Self-directed learning: </a:t>
            </a:r>
          </a:p>
          <a:p>
            <a:endParaRPr lang="en-US" b="1" dirty="0">
              <a:solidFill>
                <a:schemeClr val="accent3">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accent3">
                    <a:lumMod val="50000"/>
                  </a:schemeClr>
                </a:solidFill>
                <a:latin typeface="Arial" panose="020B0604020202020204" pitchFamily="34" charset="0"/>
                <a:cs typeface="Arial" panose="020B0604020202020204" pitchFamily="34" charset="0"/>
              </a:rPr>
              <a:t>Other learning that enhances your professional practice </a:t>
            </a:r>
          </a:p>
          <a:p>
            <a:endParaRPr lang="en-US" sz="2000" b="1" dirty="0">
              <a:solidFill>
                <a:schemeClr val="accent3">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accent3">
                    <a:lumMod val="50000"/>
                  </a:schemeClr>
                </a:solidFill>
                <a:latin typeface="Arial" panose="020B0604020202020204" pitchFamily="34" charset="0"/>
                <a:cs typeface="Arial" panose="020B0604020202020204" pitchFamily="34" charset="0"/>
              </a:rPr>
              <a:t>Must be verifiable and auditable and at least one hour long</a:t>
            </a:r>
          </a:p>
          <a:p>
            <a:pPr marL="342900" indent="-342900">
              <a:buFont typeface="Arial" panose="020B0604020202020204" pitchFamily="34" charset="0"/>
              <a:buChar char="•"/>
            </a:pPr>
            <a:endParaRPr lang="en-US" sz="2000" b="1" dirty="0">
              <a:solidFill>
                <a:schemeClr val="accent3">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accent3">
                    <a:lumMod val="50000"/>
                  </a:schemeClr>
                </a:solidFill>
                <a:latin typeface="Arial" panose="020B0604020202020204" pitchFamily="34" charset="0"/>
                <a:cs typeface="Arial" panose="020B0604020202020204" pitchFamily="34" charset="0"/>
              </a:rPr>
              <a:t>6 hours/licensing cycle</a:t>
            </a:r>
          </a:p>
          <a:p>
            <a:pPr marL="342900" indent="-342900">
              <a:buFont typeface="Arial" panose="020B0604020202020204" pitchFamily="34" charset="0"/>
              <a:buChar char="•"/>
            </a:pPr>
            <a:endParaRPr lang="en-US" sz="2000" b="1" dirty="0">
              <a:solidFill>
                <a:schemeClr val="accent3">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b="1" dirty="0">
              <a:solidFill>
                <a:schemeClr val="accent3">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b="1" dirty="0">
              <a:solidFill>
                <a:schemeClr val="accent3">
                  <a:lumMod val="50000"/>
                </a:schemeClr>
              </a:solidFill>
              <a:latin typeface="Arial" panose="020B0604020202020204" pitchFamily="34" charset="0"/>
              <a:cs typeface="Arial" panose="020B0604020202020204" pitchFamily="34" charset="0"/>
            </a:endParaRPr>
          </a:p>
          <a:p>
            <a:endParaRPr lang="en-US" sz="2400"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75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BDF6373-5DCF-4C7D-A69A-316177A75687}"/>
              </a:ext>
            </a:extLst>
          </p:cNvPr>
          <p:cNvSpPr txBox="1">
            <a:spLocks/>
          </p:cNvSpPr>
          <p:nvPr/>
        </p:nvSpPr>
        <p:spPr>
          <a:xfrm>
            <a:off x="4995193" y="2157526"/>
            <a:ext cx="3491345" cy="2542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schemeClr val="accent3">
                    <a:lumMod val="50000"/>
                  </a:schemeClr>
                </a:solidFill>
                <a:latin typeface="Arial" panose="020B0604020202020204" pitchFamily="34" charset="0"/>
                <a:cs typeface="Arial" panose="020B0604020202020204" pitchFamily="34" charset="0"/>
              </a:rPr>
              <a:t>What will count toward self-directed PDP hours?</a:t>
            </a:r>
            <a:endParaRPr lang="en-US" sz="3600" b="1" dirty="0">
              <a:solidFill>
                <a:schemeClr val="accent3">
                  <a:lumMod val="50000"/>
                </a:schemeClr>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5AFA8519-EC25-4207-832D-D33CE0F29BCB}"/>
              </a:ext>
            </a:extLst>
          </p:cNvPr>
          <p:cNvPicPr>
            <a:picLocks noChangeAspect="1"/>
          </p:cNvPicPr>
          <p:nvPr/>
        </p:nvPicPr>
        <p:blipFill rotWithShape="1">
          <a:blip r:embed="rId3">
            <a:extLst>
              <a:ext uri="{28A0092B-C50C-407E-A947-70E740481C1C}">
                <a14:useLocalDpi xmlns:a14="http://schemas.microsoft.com/office/drawing/2010/main" val="0"/>
              </a:ext>
            </a:extLst>
          </a:blip>
          <a:srcRect l="36977" t="647" r="9329" b="-141"/>
          <a:stretch/>
        </p:blipFill>
        <p:spPr>
          <a:xfrm>
            <a:off x="-1" y="1126067"/>
            <a:ext cx="4572001" cy="5648444"/>
          </a:xfrm>
          <a:prstGeom prst="rect">
            <a:avLst/>
          </a:prstGeom>
        </p:spPr>
      </p:pic>
    </p:spTree>
    <p:extLst>
      <p:ext uri="{BB962C8B-B14F-4D97-AF65-F5344CB8AC3E}">
        <p14:creationId xmlns:p14="http://schemas.microsoft.com/office/powerpoint/2010/main" val="355156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6340F4-E432-47E6-85D7-9A68E078A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002" y="2775007"/>
            <a:ext cx="5987319" cy="3991546"/>
          </a:xfrm>
          <a:prstGeom prst="rect">
            <a:avLst/>
          </a:prstGeom>
        </p:spPr>
      </p:pic>
      <p:sp>
        <p:nvSpPr>
          <p:cNvPr id="4" name="Title Placeholder 1">
            <a:extLst>
              <a:ext uri="{FF2B5EF4-FFF2-40B4-BE49-F238E27FC236}">
                <a16:creationId xmlns:a16="http://schemas.microsoft.com/office/drawing/2014/main" id="{3BDF6373-5DCF-4C7D-A69A-316177A75687}"/>
              </a:ext>
            </a:extLst>
          </p:cNvPr>
          <p:cNvSpPr txBox="1">
            <a:spLocks/>
          </p:cNvSpPr>
          <p:nvPr/>
        </p:nvSpPr>
        <p:spPr>
          <a:xfrm>
            <a:off x="558262" y="2384280"/>
            <a:ext cx="3373658" cy="25867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schemeClr val="accent3">
                    <a:lumMod val="50000"/>
                  </a:schemeClr>
                </a:solidFill>
                <a:latin typeface="Arial" panose="020B0604020202020204" pitchFamily="34" charset="0"/>
                <a:cs typeface="Arial" panose="020B0604020202020204" pitchFamily="34" charset="0"/>
              </a:rPr>
              <a:t>How will I report and track my PDP hours?</a:t>
            </a:r>
            <a:endParaRPr lang="en-US" sz="3600"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406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1744</Words>
  <Application>Microsoft Office PowerPoint</Application>
  <PresentationFormat>On-screen Show (4:3)</PresentationFormat>
  <Paragraphs>211</Paragraphs>
  <Slides>21</Slides>
  <Notes>21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21</vt:i4>
      </vt:variant>
    </vt:vector>
  </HeadingPairs>
  <TitlesOfParts>
    <vt:vector size="27" baseType="lpstr">
      <vt:lpstr>Arial</vt:lpstr>
      <vt:lpstr>Calibri</vt:lpstr>
      <vt:lpstr>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Brimmell</dc:creator>
  <cp:lastModifiedBy>Marianne Brimmell</cp:lastModifiedBy>
  <cp:revision>154</cp:revision>
  <dcterms:created xsi:type="dcterms:W3CDTF">2019-06-21T21:47:11Z</dcterms:created>
  <dcterms:modified xsi:type="dcterms:W3CDTF">2019-11-05T00:37:15Z</dcterms:modified>
</cp:coreProperties>
</file>