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entation.xml" ContentType="application/vnd.openxmlformats-officedocument.presentationml.presentation.main+xml"/>
  <Override PartName="/ppt/diagrams/data1.xml" ContentType="application/vnd.openxmlformats-officedocument.drawingml.diagramData+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commentAuthors.xml" ContentType="application/vnd.openxmlformats-officedocument.presentationml.commentAuthors+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handoutMasterIdLst>
    <p:handoutMasterId r:id="rId32"/>
  </p:handoutMasterIdLst>
  <p:sldIdLst>
    <p:sldId id="256" r:id="rId2"/>
    <p:sldId id="900" r:id="rId3"/>
    <p:sldId id="939" r:id="rId4"/>
    <p:sldId id="940" r:id="rId5"/>
    <p:sldId id="913" r:id="rId6"/>
    <p:sldId id="914" r:id="rId7"/>
    <p:sldId id="915" r:id="rId8"/>
    <p:sldId id="916" r:id="rId9"/>
    <p:sldId id="917" r:id="rId10"/>
    <p:sldId id="918" r:id="rId11"/>
    <p:sldId id="919" r:id="rId12"/>
    <p:sldId id="920" r:id="rId13"/>
    <p:sldId id="921" r:id="rId14"/>
    <p:sldId id="923" r:id="rId15"/>
    <p:sldId id="924" r:id="rId16"/>
    <p:sldId id="925" r:id="rId17"/>
    <p:sldId id="926" r:id="rId18"/>
    <p:sldId id="927" r:id="rId19"/>
    <p:sldId id="928" r:id="rId20"/>
    <p:sldId id="929" r:id="rId21"/>
    <p:sldId id="930" r:id="rId22"/>
    <p:sldId id="931" r:id="rId23"/>
    <p:sldId id="932" r:id="rId24"/>
    <p:sldId id="933" r:id="rId25"/>
    <p:sldId id="934" r:id="rId26"/>
    <p:sldId id="935" r:id="rId27"/>
    <p:sldId id="936" r:id="rId28"/>
    <p:sldId id="937" r:id="rId29"/>
    <p:sldId id="938" r:id="rId3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anne Brimmell" initials="MB" lastIdx="34" clrIdx="0">
    <p:extLst>
      <p:ext uri="{19B8F6BF-5375-455C-9EA6-DF929625EA0E}">
        <p15:presenceInfo xmlns:p15="http://schemas.microsoft.com/office/powerpoint/2012/main" userId="S::mbrimmell@bcrea.bc.ca::d4ccdcae-81d8-4ff1-b339-06466e9f43ea" providerId="AD"/>
      </p:ext>
    </p:extLst>
  </p:cmAuthor>
  <p:cmAuthor id="2" name="Jennifer Lynch" initials="JL" lastIdx="50" clrIdx="1">
    <p:extLst>
      <p:ext uri="{19B8F6BF-5375-455C-9EA6-DF929625EA0E}">
        <p15:presenceInfo xmlns:p15="http://schemas.microsoft.com/office/powerpoint/2012/main" userId="S::jlynch@bcrea.bc.ca::51eccb24-e11e-441e-9789-a7479991d877" providerId="AD"/>
      </p:ext>
    </p:extLst>
  </p:cmAuthor>
  <p:cmAuthor id="3" name="Joanna Pedersen" initials="JP" lastIdx="2" clrIdx="2">
    <p:extLst>
      <p:ext uri="{19B8F6BF-5375-455C-9EA6-DF929625EA0E}">
        <p15:presenceInfo xmlns:p15="http://schemas.microsoft.com/office/powerpoint/2012/main" userId="S::jpedersen@bcrea.bc.ca::ccbaaa55-c066-4c8d-9352-fdc84eceb44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82BB"/>
    <a:srgbClr val="F8A21D"/>
    <a:srgbClr val="99CDE4"/>
    <a:srgbClr val="9DD4BE"/>
    <a:srgbClr val="FCDAA5"/>
    <a:srgbClr val="FFFFFF"/>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87" autoAdjust="0"/>
    <p:restoredTop sz="62906" autoAdjust="0"/>
  </p:normalViewPr>
  <p:slideViewPr>
    <p:cSldViewPr snapToGrid="0">
      <p:cViewPr varScale="1">
        <p:scale>
          <a:sx n="101" d="100"/>
          <a:sy n="101" d="100"/>
        </p:scale>
        <p:origin x="2372" y="60"/>
      </p:cViewPr>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p:cViewPr varScale="1">
        <p:scale>
          <a:sx n="63" d="100"/>
          <a:sy n="63" d="100"/>
        </p:scale>
        <p:origin x="316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38"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40"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C6FB24-E5D8-4B2A-BF5F-CE50DD51FF8B}"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0BA95F39-9D92-4EFD-949D-5AA2FB89898C}">
      <dgm:prSet phldrT="[Text]"/>
      <dgm:spPr>
        <a:solidFill>
          <a:srgbClr val="F8A21D"/>
        </a:solidFill>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Simple suspicion</a:t>
          </a:r>
        </a:p>
      </dgm:t>
    </dgm:pt>
    <dgm:pt modelId="{95BB4225-9CE9-4D90-ADCF-F1F5C5BEAB73}" type="parTrans" cxnId="{BEA3F98E-63EE-4B3D-A7EA-AB0187FA9525}">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FB13528E-FC70-4955-B284-D0CB52575514}" type="sibTrans" cxnId="{BEA3F98E-63EE-4B3D-A7EA-AB0187FA9525}">
      <dgm:prSet/>
      <dgm:spPr>
        <a:solidFill>
          <a:srgbClr val="0082BB"/>
        </a:solidFill>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58FDB616-8865-4D46-B687-C91163683D9B}">
      <dgm:prSet phldrT="[Text]" custT="1"/>
      <dgm:spPr>
        <a:ln>
          <a:solidFill>
            <a:srgbClr val="0082BB"/>
          </a:solidFill>
        </a:ln>
      </dgm:spPr>
      <dgm:t>
        <a:bodyPr/>
        <a:lstStyle/>
        <a:p>
          <a:r>
            <a:rPr lang="en-US" sz="1400" dirty="0">
              <a:latin typeface="Open Sans" panose="020B0606030504020204" pitchFamily="34" charset="0"/>
              <a:ea typeface="Open Sans" panose="020B0606030504020204" pitchFamily="34" charset="0"/>
              <a:cs typeface="Open Sans" panose="020B0606030504020204" pitchFamily="34" charset="0"/>
            </a:rPr>
            <a:t>Hunch or </a:t>
          </a:r>
          <a:r>
            <a:rPr lang="en-US" sz="1400" b="1" dirty="0">
              <a:latin typeface="Open Sans" panose="020B0606030504020204" pitchFamily="34" charset="0"/>
              <a:ea typeface="Open Sans" panose="020B0606030504020204" pitchFamily="34" charset="0"/>
              <a:cs typeface="Open Sans" panose="020B0606030504020204" pitchFamily="34" charset="0"/>
            </a:rPr>
            <a:t>intuition</a:t>
          </a:r>
          <a:r>
            <a:rPr lang="en-US" sz="1400" dirty="0">
              <a:latin typeface="Open Sans" panose="020B0606030504020204" pitchFamily="34" charset="0"/>
              <a:ea typeface="Open Sans" panose="020B0606030504020204" pitchFamily="34" charset="0"/>
              <a:cs typeface="Open Sans" panose="020B0606030504020204" pitchFamily="34" charset="0"/>
            </a:rPr>
            <a:t> leads you to think that ML or TF may be occurring</a:t>
          </a:r>
        </a:p>
      </dgm:t>
    </dgm:pt>
    <dgm:pt modelId="{B7D610CF-22BC-4CFD-8476-1771ACC06020}" type="parTrans" cxnId="{71B25EC4-44BA-4451-9DFD-6849AECEC339}">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3550AF01-A2D9-473E-8DD0-958CF1BBD84B}" type="sibTrans" cxnId="{71B25EC4-44BA-4451-9DFD-6849AECEC339}">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35091730-328F-4D89-9463-71F476194D36}">
      <dgm:prSet phldrT="[Text]" custT="1"/>
      <dgm:spPr>
        <a:ln>
          <a:solidFill>
            <a:srgbClr val="0082BB"/>
          </a:solidFill>
        </a:ln>
      </dgm:spPr>
      <dgm:t>
        <a:bodyPr/>
        <a:lstStyle/>
        <a:p>
          <a:r>
            <a:rPr lang="en-US" sz="1400" dirty="0">
              <a:latin typeface="Open Sans" panose="020B0606030504020204" pitchFamily="34" charset="0"/>
              <a:ea typeface="Open Sans" panose="020B0606030504020204" pitchFamily="34" charset="0"/>
              <a:cs typeface="Open Sans" panose="020B0606030504020204" pitchFamily="34" charset="0"/>
            </a:rPr>
            <a:t>Cannot articulate reasons for suspicion</a:t>
          </a:r>
        </a:p>
      </dgm:t>
    </dgm:pt>
    <dgm:pt modelId="{45CC8877-CA70-4735-9FDE-C47850E1654A}" type="parTrans" cxnId="{B825E611-5987-4118-98BC-2663CB4711A8}">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5332014D-9A0D-46D3-AA04-B24AB29E8CC4}" type="sibTrans" cxnId="{B825E611-5987-4118-98BC-2663CB4711A8}">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95D70282-1BAA-4840-9E7B-F5ACADF20DF5}">
      <dgm:prSet phldrT="[Text]"/>
      <dgm:spPr>
        <a:solidFill>
          <a:srgbClr val="F8A21D"/>
        </a:solidFill>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Reasonable grounds to suspect</a:t>
          </a:r>
        </a:p>
      </dgm:t>
    </dgm:pt>
    <dgm:pt modelId="{D7B97156-E257-4370-B46B-AC04F417358A}" type="parTrans" cxnId="{A76A6E5B-48CA-4BE2-9460-84C50A8AE98A}">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1E749F77-6AAC-49FA-AF66-E6FD93565DB6}" type="sibTrans" cxnId="{A76A6E5B-48CA-4BE2-9460-84C50A8AE98A}">
      <dgm:prSet/>
      <dgm:spPr>
        <a:solidFill>
          <a:srgbClr val="0082BB"/>
        </a:solidFill>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D334CF9F-F62A-4E4B-BE55-9B536A1182E8}">
      <dgm:prSet phldrT="[Text]" custT="1"/>
      <dgm:spPr>
        <a:ln>
          <a:solidFill>
            <a:srgbClr val="0082BB"/>
          </a:solidFill>
        </a:ln>
      </dgm:spPr>
      <dgm:t>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Submit an STR to FINTRAC</a:t>
          </a:r>
        </a:p>
      </dgm:t>
    </dgm:pt>
    <dgm:pt modelId="{57CF961B-7283-4294-9397-7BDA98A1979E}" type="parTrans" cxnId="{01CE599F-8E47-44D1-80B6-A870635EDED7}">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8072FA14-16AE-4D69-96C6-32B485D7EE48}" type="sibTrans" cxnId="{01CE599F-8E47-44D1-80B6-A870635EDED7}">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FD7F3799-E736-4651-B235-BFEEF5D3DF08}">
      <dgm:prSet phldrT="[Text]" custT="1"/>
      <dgm:spPr>
        <a:ln>
          <a:solidFill>
            <a:srgbClr val="0082BB"/>
          </a:solidFill>
        </a:ln>
      </dgm:spPr>
      <dgm:t>
        <a:bodyPr/>
        <a:lstStyle/>
        <a:p>
          <a:r>
            <a:rPr lang="en-US" sz="1400" dirty="0">
              <a:latin typeface="Open Sans" panose="020B0606030504020204" pitchFamily="34" charset="0"/>
              <a:ea typeface="Open Sans" panose="020B0606030504020204" pitchFamily="34" charset="0"/>
              <a:cs typeface="Open Sans" panose="020B0606030504020204" pitchFamily="34" charset="0"/>
            </a:rPr>
            <a:t>Based on an assessment of facts, context and indicators, there is a </a:t>
          </a:r>
          <a:r>
            <a:rPr lang="en-US" sz="1400" b="1" dirty="0">
              <a:latin typeface="Open Sans" panose="020B0606030504020204" pitchFamily="34" charset="0"/>
              <a:ea typeface="Open Sans" panose="020B0606030504020204" pitchFamily="34" charset="0"/>
              <a:cs typeface="Open Sans" panose="020B0606030504020204" pitchFamily="34" charset="0"/>
            </a:rPr>
            <a:t>possibility</a:t>
          </a:r>
          <a:r>
            <a:rPr lang="en-US" sz="1400" b="0" dirty="0">
              <a:latin typeface="Open Sans" panose="020B0606030504020204" pitchFamily="34" charset="0"/>
              <a:ea typeface="Open Sans" panose="020B0606030504020204" pitchFamily="34" charset="0"/>
              <a:cs typeface="Open Sans" panose="020B0606030504020204" pitchFamily="34" charset="0"/>
            </a:rPr>
            <a:t> that ML or TF is occurring</a:t>
          </a:r>
          <a:endParaRPr lang="en-US" sz="1400" dirty="0">
            <a:latin typeface="Open Sans" panose="020B0606030504020204" pitchFamily="34" charset="0"/>
            <a:ea typeface="Open Sans" panose="020B0606030504020204" pitchFamily="34" charset="0"/>
            <a:cs typeface="Open Sans" panose="020B0606030504020204" pitchFamily="34" charset="0"/>
          </a:endParaRPr>
        </a:p>
      </dgm:t>
    </dgm:pt>
    <dgm:pt modelId="{E678C609-3C65-4E43-B02A-026A383D8CF6}" type="parTrans" cxnId="{60E262A2-E42E-4AB7-83AF-6E02956EBFA4}">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9B239ADE-ADB5-4129-BCF4-922D30411D4A}" type="sibTrans" cxnId="{60E262A2-E42E-4AB7-83AF-6E02956EBFA4}">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CFDEB487-E773-4174-985E-1C0D4D5BF08A}">
      <dgm:prSet phldrT="[Text]"/>
      <dgm:spPr>
        <a:solidFill>
          <a:srgbClr val="F8A21D"/>
        </a:solidFill>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Reasonable grounds to believe</a:t>
          </a:r>
        </a:p>
      </dgm:t>
    </dgm:pt>
    <dgm:pt modelId="{9EBB7508-3AC6-4D52-B26F-65FCD7C3F300}" type="parTrans" cxnId="{E5C66A51-7CDA-4FF3-8478-1CD8847ACFBD}">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B47E432A-D11A-49F2-8BE6-96A9FDE34C8C}" type="sibTrans" cxnId="{E5C66A51-7CDA-4FF3-8478-1CD8847ACFBD}">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97971C13-AA12-41FA-AD9B-585C72BA0A4A}">
      <dgm:prSet phldrT="[Text]" custT="1"/>
      <dgm:spPr>
        <a:ln>
          <a:solidFill>
            <a:srgbClr val="0082BB"/>
          </a:solidFill>
        </a:ln>
      </dgm:spPr>
      <dgm:t>
        <a:bodyPr/>
        <a:lstStyle/>
        <a:p>
          <a:r>
            <a:rPr lang="en-US" sz="1400" dirty="0">
              <a:latin typeface="Open Sans" panose="020B0606030504020204" pitchFamily="34" charset="0"/>
              <a:ea typeface="Open Sans" panose="020B0606030504020204" pitchFamily="34" charset="0"/>
              <a:cs typeface="Open Sans" panose="020B0606030504020204" pitchFamily="34" charset="0"/>
            </a:rPr>
            <a:t>There is a </a:t>
          </a:r>
          <a:r>
            <a:rPr lang="en-US" sz="1400" b="1" dirty="0">
              <a:latin typeface="Open Sans" panose="020B0606030504020204" pitchFamily="34" charset="0"/>
              <a:ea typeface="Open Sans" panose="020B0606030504020204" pitchFamily="34" charset="0"/>
              <a:cs typeface="Open Sans" panose="020B0606030504020204" pitchFamily="34" charset="0"/>
            </a:rPr>
            <a:t>probability</a:t>
          </a:r>
          <a:r>
            <a:rPr lang="en-US" sz="1400" dirty="0">
              <a:latin typeface="Open Sans" panose="020B0606030504020204" pitchFamily="34" charset="0"/>
              <a:ea typeface="Open Sans" panose="020B0606030504020204" pitchFamily="34" charset="0"/>
              <a:cs typeface="Open Sans" panose="020B0606030504020204" pitchFamily="34" charset="0"/>
            </a:rPr>
            <a:t> that ML or TF is occurring</a:t>
          </a:r>
        </a:p>
      </dgm:t>
    </dgm:pt>
    <dgm:pt modelId="{8F800270-1CC2-4A5D-8159-BDFBCEC9422F}" type="parTrans" cxnId="{DCDFC094-E359-4800-821F-2B48F0BE9ADF}">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A1EFACDF-41F0-467B-95CB-87EA1BED911C}" type="sibTrans" cxnId="{DCDFC094-E359-4800-821F-2B48F0BE9ADF}">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744F3CC7-98FD-4725-A9DA-96673950BB51}">
      <dgm:prSet phldrT="[Text]" custT="1"/>
      <dgm:spPr>
        <a:ln>
          <a:solidFill>
            <a:srgbClr val="0082BB"/>
          </a:solidFill>
        </a:ln>
      </dgm:spPr>
      <dgm:t>
        <a:bodyPr/>
        <a:lstStyle/>
        <a:p>
          <a:r>
            <a:rPr lang="en-US" sz="1400" dirty="0">
              <a:latin typeface="Open Sans" panose="020B0606030504020204" pitchFamily="34" charset="0"/>
              <a:ea typeface="Open Sans" panose="020B0606030504020204" pitchFamily="34" charset="0"/>
              <a:cs typeface="Open Sans" panose="020B0606030504020204" pitchFamily="34" charset="0"/>
            </a:rPr>
            <a:t>Able to present a set of verified facts that can be proven and support this suspicion</a:t>
          </a:r>
        </a:p>
      </dgm:t>
    </dgm:pt>
    <dgm:pt modelId="{3AE92F02-AE6C-41FB-84CD-5727040E7774}" type="parTrans" cxnId="{2AFBBA0E-941C-4A16-B41D-06591D8C347C}">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CC838387-1551-4FD2-8C09-6CAE58A803BE}" type="sibTrans" cxnId="{2AFBBA0E-941C-4A16-B41D-06591D8C347C}">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C5FADB85-320A-4096-8F2B-2EEA19C5736B}">
      <dgm:prSet phldrT="[Text]" custT="1"/>
      <dgm:spPr>
        <a:ln>
          <a:solidFill>
            <a:srgbClr val="0082BB"/>
          </a:solidFill>
        </a:ln>
      </dgm:spPr>
      <dgm:t>
        <a:bodyPr/>
        <a:lstStyle/>
        <a:p>
          <a:r>
            <a:rPr lang="en-US" sz="1400" dirty="0">
              <a:latin typeface="Open Sans" panose="020B0606030504020204" pitchFamily="34" charset="0"/>
              <a:ea typeface="Open Sans" panose="020B0606030504020204" pitchFamily="34" charset="0"/>
              <a:cs typeface="Open Sans" panose="020B0606030504020204" pitchFamily="34" charset="0"/>
            </a:rPr>
            <a:t>Able to present reasons why it is suspicious but they do not need to be proven or verified</a:t>
          </a:r>
        </a:p>
      </dgm:t>
    </dgm:pt>
    <dgm:pt modelId="{51E98937-3BE2-4D83-A2E5-A7E46CF3F9BF}" type="parTrans" cxnId="{A2F17DB0-4D85-4561-82D9-AD48786429CC}">
      <dgm:prSet/>
      <dgm:spPr/>
      <dgm:t>
        <a:bodyPr/>
        <a:lstStyle/>
        <a:p>
          <a:endParaRPr lang="en-US"/>
        </a:p>
      </dgm:t>
    </dgm:pt>
    <dgm:pt modelId="{49BB9E7B-B14E-486A-B9C5-20F5B2BE6663}" type="sibTrans" cxnId="{A2F17DB0-4D85-4561-82D9-AD48786429CC}">
      <dgm:prSet/>
      <dgm:spPr/>
      <dgm:t>
        <a:bodyPr/>
        <a:lstStyle/>
        <a:p>
          <a:endParaRPr lang="en-US"/>
        </a:p>
      </dgm:t>
    </dgm:pt>
    <dgm:pt modelId="{F44746CE-B59B-4992-B9A4-F1FDAC276D70}" type="pres">
      <dgm:prSet presAssocID="{40C6FB24-E5D8-4B2A-BF5F-CE50DD51FF8B}" presName="Name0" presStyleCnt="0">
        <dgm:presLayoutVars>
          <dgm:dir/>
          <dgm:animLvl val="lvl"/>
          <dgm:resizeHandles val="exact"/>
        </dgm:presLayoutVars>
      </dgm:prSet>
      <dgm:spPr/>
    </dgm:pt>
    <dgm:pt modelId="{EC55EC08-A4BB-4DFC-81AC-4389808DAE22}" type="pres">
      <dgm:prSet presAssocID="{40C6FB24-E5D8-4B2A-BF5F-CE50DD51FF8B}" presName="tSp" presStyleCnt="0"/>
      <dgm:spPr/>
    </dgm:pt>
    <dgm:pt modelId="{A032F2B6-6538-4F39-81B9-1DFC524AD2DC}" type="pres">
      <dgm:prSet presAssocID="{40C6FB24-E5D8-4B2A-BF5F-CE50DD51FF8B}" presName="bSp" presStyleCnt="0"/>
      <dgm:spPr/>
    </dgm:pt>
    <dgm:pt modelId="{33CEAD95-0FAF-44A1-B059-8A3D982E765D}" type="pres">
      <dgm:prSet presAssocID="{40C6FB24-E5D8-4B2A-BF5F-CE50DD51FF8B}" presName="process" presStyleCnt="0"/>
      <dgm:spPr/>
    </dgm:pt>
    <dgm:pt modelId="{6E802CE7-AF41-479E-B571-DBB0E1F528E4}" type="pres">
      <dgm:prSet presAssocID="{0BA95F39-9D92-4EFD-949D-5AA2FB89898C}" presName="composite1" presStyleCnt="0"/>
      <dgm:spPr/>
    </dgm:pt>
    <dgm:pt modelId="{8095E03A-59E4-4F7D-8854-2337AB18899A}" type="pres">
      <dgm:prSet presAssocID="{0BA95F39-9D92-4EFD-949D-5AA2FB89898C}" presName="dummyNode1" presStyleLbl="node1" presStyleIdx="0" presStyleCnt="3"/>
      <dgm:spPr/>
    </dgm:pt>
    <dgm:pt modelId="{1D726D0E-E0CB-4D9C-939A-A5D07ED84E05}" type="pres">
      <dgm:prSet presAssocID="{0BA95F39-9D92-4EFD-949D-5AA2FB89898C}" presName="childNode1" presStyleLbl="bgAcc1" presStyleIdx="0" presStyleCnt="3" custScaleX="129156">
        <dgm:presLayoutVars>
          <dgm:bulletEnabled val="1"/>
        </dgm:presLayoutVars>
      </dgm:prSet>
      <dgm:spPr/>
    </dgm:pt>
    <dgm:pt modelId="{CCB77485-C241-44D0-8C84-37519199CACC}" type="pres">
      <dgm:prSet presAssocID="{0BA95F39-9D92-4EFD-949D-5AA2FB89898C}" presName="childNode1tx" presStyleLbl="bgAcc1" presStyleIdx="0" presStyleCnt="3">
        <dgm:presLayoutVars>
          <dgm:bulletEnabled val="1"/>
        </dgm:presLayoutVars>
      </dgm:prSet>
      <dgm:spPr/>
    </dgm:pt>
    <dgm:pt modelId="{FE114E4C-B0C1-4085-B5B9-761C1591F8E1}" type="pres">
      <dgm:prSet presAssocID="{0BA95F39-9D92-4EFD-949D-5AA2FB89898C}" presName="parentNode1" presStyleLbl="node1" presStyleIdx="0" presStyleCnt="3">
        <dgm:presLayoutVars>
          <dgm:chMax val="1"/>
          <dgm:bulletEnabled val="1"/>
        </dgm:presLayoutVars>
      </dgm:prSet>
      <dgm:spPr/>
    </dgm:pt>
    <dgm:pt modelId="{AF736CA7-68FF-4D8D-90E5-367BA1B317E4}" type="pres">
      <dgm:prSet presAssocID="{0BA95F39-9D92-4EFD-949D-5AA2FB89898C}" presName="connSite1" presStyleCnt="0"/>
      <dgm:spPr/>
    </dgm:pt>
    <dgm:pt modelId="{858EEED9-58B3-47F9-AFA2-D509B9D1E964}" type="pres">
      <dgm:prSet presAssocID="{FB13528E-FC70-4955-B284-D0CB52575514}" presName="Name9" presStyleLbl="sibTrans2D1" presStyleIdx="0" presStyleCnt="2" custLinFactNeighborX="-365" custLinFactNeighborY="-2013"/>
      <dgm:spPr/>
    </dgm:pt>
    <dgm:pt modelId="{AB1AFD67-1A24-481E-9A89-FDFD4218B265}" type="pres">
      <dgm:prSet presAssocID="{95D70282-1BAA-4840-9E7B-F5ACADF20DF5}" presName="composite2" presStyleCnt="0"/>
      <dgm:spPr/>
    </dgm:pt>
    <dgm:pt modelId="{AE821AA8-D4B0-45FA-BB34-0AC06E5FE082}" type="pres">
      <dgm:prSet presAssocID="{95D70282-1BAA-4840-9E7B-F5ACADF20DF5}" presName="dummyNode2" presStyleLbl="node1" presStyleIdx="0" presStyleCnt="3"/>
      <dgm:spPr/>
    </dgm:pt>
    <dgm:pt modelId="{58B16659-2806-4758-8DF5-FD5E8D190733}" type="pres">
      <dgm:prSet presAssocID="{95D70282-1BAA-4840-9E7B-F5ACADF20DF5}" presName="childNode2" presStyleLbl="bgAcc1" presStyleIdx="1" presStyleCnt="3" custScaleX="125948" custScaleY="132972">
        <dgm:presLayoutVars>
          <dgm:bulletEnabled val="1"/>
        </dgm:presLayoutVars>
      </dgm:prSet>
      <dgm:spPr/>
    </dgm:pt>
    <dgm:pt modelId="{21153988-3FAC-491D-8FB4-F15511C9B61F}" type="pres">
      <dgm:prSet presAssocID="{95D70282-1BAA-4840-9E7B-F5ACADF20DF5}" presName="childNode2tx" presStyleLbl="bgAcc1" presStyleIdx="1" presStyleCnt="3">
        <dgm:presLayoutVars>
          <dgm:bulletEnabled val="1"/>
        </dgm:presLayoutVars>
      </dgm:prSet>
      <dgm:spPr/>
    </dgm:pt>
    <dgm:pt modelId="{A0397CBE-574B-40D1-B6C4-10F221B951EB}" type="pres">
      <dgm:prSet presAssocID="{95D70282-1BAA-4840-9E7B-F5ACADF20DF5}" presName="parentNode2" presStyleLbl="node1" presStyleIdx="1" presStyleCnt="3" custLinFactNeighborX="-3877" custLinFactNeighborY="-19437">
        <dgm:presLayoutVars>
          <dgm:chMax val="0"/>
          <dgm:bulletEnabled val="1"/>
        </dgm:presLayoutVars>
      </dgm:prSet>
      <dgm:spPr/>
    </dgm:pt>
    <dgm:pt modelId="{3E1AD5E7-509A-4B42-95B3-4B4E8AAB3748}" type="pres">
      <dgm:prSet presAssocID="{95D70282-1BAA-4840-9E7B-F5ACADF20DF5}" presName="connSite2" presStyleCnt="0"/>
      <dgm:spPr/>
    </dgm:pt>
    <dgm:pt modelId="{FBBA84DE-EE5B-4F12-9F6F-9B32A67ABC0A}" type="pres">
      <dgm:prSet presAssocID="{1E749F77-6AAC-49FA-AF66-E6FD93565DB6}" presName="Name18" presStyleLbl="sibTrans2D1" presStyleIdx="1" presStyleCnt="2" custLinFactNeighborX="-1000" custLinFactNeighborY="6022"/>
      <dgm:spPr/>
    </dgm:pt>
    <dgm:pt modelId="{814D8796-CB39-4FD8-A163-45FF504F4D09}" type="pres">
      <dgm:prSet presAssocID="{CFDEB487-E773-4174-985E-1C0D4D5BF08A}" presName="composite1" presStyleCnt="0"/>
      <dgm:spPr/>
    </dgm:pt>
    <dgm:pt modelId="{3F42A9F0-C1A2-4FD9-AD9C-096415C18466}" type="pres">
      <dgm:prSet presAssocID="{CFDEB487-E773-4174-985E-1C0D4D5BF08A}" presName="dummyNode1" presStyleLbl="node1" presStyleIdx="1" presStyleCnt="3"/>
      <dgm:spPr/>
    </dgm:pt>
    <dgm:pt modelId="{0D15BB19-8C08-4130-947C-F9CFF292AE5A}" type="pres">
      <dgm:prSet presAssocID="{CFDEB487-E773-4174-985E-1C0D4D5BF08A}" presName="childNode1" presStyleLbl="bgAcc1" presStyleIdx="2" presStyleCnt="3" custScaleX="121590">
        <dgm:presLayoutVars>
          <dgm:bulletEnabled val="1"/>
        </dgm:presLayoutVars>
      </dgm:prSet>
      <dgm:spPr/>
    </dgm:pt>
    <dgm:pt modelId="{007C22DE-6DC4-4F94-A0D1-DB95955FB600}" type="pres">
      <dgm:prSet presAssocID="{CFDEB487-E773-4174-985E-1C0D4D5BF08A}" presName="childNode1tx" presStyleLbl="bgAcc1" presStyleIdx="2" presStyleCnt="3">
        <dgm:presLayoutVars>
          <dgm:bulletEnabled val="1"/>
        </dgm:presLayoutVars>
      </dgm:prSet>
      <dgm:spPr/>
    </dgm:pt>
    <dgm:pt modelId="{FD83D716-F0D8-40F1-9547-29AD8CB2BCA5}" type="pres">
      <dgm:prSet presAssocID="{CFDEB487-E773-4174-985E-1C0D4D5BF08A}" presName="parentNode1" presStyleLbl="node1" presStyleIdx="2" presStyleCnt="3" custLinFactNeighborX="-5339">
        <dgm:presLayoutVars>
          <dgm:chMax val="1"/>
          <dgm:bulletEnabled val="1"/>
        </dgm:presLayoutVars>
      </dgm:prSet>
      <dgm:spPr/>
    </dgm:pt>
    <dgm:pt modelId="{0DD124FB-7701-4919-BA6F-9A714E03DEFA}" type="pres">
      <dgm:prSet presAssocID="{CFDEB487-E773-4174-985E-1C0D4D5BF08A}" presName="connSite1" presStyleCnt="0"/>
      <dgm:spPr/>
    </dgm:pt>
  </dgm:ptLst>
  <dgm:cxnLst>
    <dgm:cxn modelId="{03857400-34E0-404C-AC8F-EC2A07287189}" type="presOf" srcId="{58FDB616-8865-4D46-B687-C91163683D9B}" destId="{CCB77485-C241-44D0-8C84-37519199CACC}" srcOrd="1" destOrd="0" presId="urn:microsoft.com/office/officeart/2005/8/layout/hProcess4"/>
    <dgm:cxn modelId="{2AFBBA0E-941C-4A16-B41D-06591D8C347C}" srcId="{CFDEB487-E773-4174-985E-1C0D4D5BF08A}" destId="{744F3CC7-98FD-4725-A9DA-96673950BB51}" srcOrd="1" destOrd="0" parTransId="{3AE92F02-AE6C-41FB-84CD-5727040E7774}" sibTransId="{CC838387-1551-4FD2-8C09-6CAE58A803BE}"/>
    <dgm:cxn modelId="{FD8E3F11-2C21-4D96-888F-82151C4DD66C}" type="presOf" srcId="{58FDB616-8865-4D46-B687-C91163683D9B}" destId="{1D726D0E-E0CB-4D9C-939A-A5D07ED84E05}" srcOrd="0" destOrd="0" presId="urn:microsoft.com/office/officeart/2005/8/layout/hProcess4"/>
    <dgm:cxn modelId="{B825E611-5987-4118-98BC-2663CB4711A8}" srcId="{0BA95F39-9D92-4EFD-949D-5AA2FB89898C}" destId="{35091730-328F-4D89-9463-71F476194D36}" srcOrd="1" destOrd="0" parTransId="{45CC8877-CA70-4735-9FDE-C47850E1654A}" sibTransId="{5332014D-9A0D-46D3-AA04-B24AB29E8CC4}"/>
    <dgm:cxn modelId="{90B26013-A4B8-4D6A-AE89-F72D2C280DC8}" type="presOf" srcId="{35091730-328F-4D89-9463-71F476194D36}" destId="{CCB77485-C241-44D0-8C84-37519199CACC}" srcOrd="1" destOrd="1" presId="urn:microsoft.com/office/officeart/2005/8/layout/hProcess4"/>
    <dgm:cxn modelId="{83ACEB24-1504-4A5B-AAB2-15AEFD3A58F3}" type="presOf" srcId="{744F3CC7-98FD-4725-A9DA-96673950BB51}" destId="{0D15BB19-8C08-4130-947C-F9CFF292AE5A}" srcOrd="0" destOrd="1" presId="urn:microsoft.com/office/officeart/2005/8/layout/hProcess4"/>
    <dgm:cxn modelId="{F647B832-0AEA-4078-87E5-BF4D826D4A47}" type="presOf" srcId="{CFDEB487-E773-4174-985E-1C0D4D5BF08A}" destId="{FD83D716-F0D8-40F1-9547-29AD8CB2BCA5}" srcOrd="0" destOrd="0" presId="urn:microsoft.com/office/officeart/2005/8/layout/hProcess4"/>
    <dgm:cxn modelId="{A76A6E5B-48CA-4BE2-9460-84C50A8AE98A}" srcId="{40C6FB24-E5D8-4B2A-BF5F-CE50DD51FF8B}" destId="{95D70282-1BAA-4840-9E7B-F5ACADF20DF5}" srcOrd="1" destOrd="0" parTransId="{D7B97156-E257-4370-B46B-AC04F417358A}" sibTransId="{1E749F77-6AAC-49FA-AF66-E6FD93565DB6}"/>
    <dgm:cxn modelId="{D013815E-773F-4B67-B88F-9088FFF737AC}" type="presOf" srcId="{C5FADB85-320A-4096-8F2B-2EEA19C5736B}" destId="{21153988-3FAC-491D-8FB4-F15511C9B61F}" srcOrd="1" destOrd="2" presId="urn:microsoft.com/office/officeart/2005/8/layout/hProcess4"/>
    <dgm:cxn modelId="{BE10E743-1F4C-4523-9456-25DCFA4A9E74}" type="presOf" srcId="{97971C13-AA12-41FA-AD9B-585C72BA0A4A}" destId="{0D15BB19-8C08-4130-947C-F9CFF292AE5A}" srcOrd="0" destOrd="0" presId="urn:microsoft.com/office/officeart/2005/8/layout/hProcess4"/>
    <dgm:cxn modelId="{42DB7547-708D-4D44-B1A3-DC7CF073BEB7}" type="presOf" srcId="{0BA95F39-9D92-4EFD-949D-5AA2FB89898C}" destId="{FE114E4C-B0C1-4085-B5B9-761C1591F8E1}" srcOrd="0" destOrd="0" presId="urn:microsoft.com/office/officeart/2005/8/layout/hProcess4"/>
    <dgm:cxn modelId="{C07C686C-7885-41F1-91E8-CF5E594D035D}" type="presOf" srcId="{1E749F77-6AAC-49FA-AF66-E6FD93565DB6}" destId="{FBBA84DE-EE5B-4F12-9F6F-9B32A67ABC0A}" srcOrd="0" destOrd="0" presId="urn:microsoft.com/office/officeart/2005/8/layout/hProcess4"/>
    <dgm:cxn modelId="{E5C66A51-7CDA-4FF3-8478-1CD8847ACFBD}" srcId="{40C6FB24-E5D8-4B2A-BF5F-CE50DD51FF8B}" destId="{CFDEB487-E773-4174-985E-1C0D4D5BF08A}" srcOrd="2" destOrd="0" parTransId="{9EBB7508-3AC6-4D52-B26F-65FCD7C3F300}" sibTransId="{B47E432A-D11A-49F2-8BE6-96A9FDE34C8C}"/>
    <dgm:cxn modelId="{4A2D7E7E-D3B8-4B40-8B21-4B2549A7980A}" type="presOf" srcId="{FD7F3799-E736-4651-B235-BFEEF5D3DF08}" destId="{21153988-3FAC-491D-8FB4-F15511C9B61F}" srcOrd="1" destOrd="1" presId="urn:microsoft.com/office/officeart/2005/8/layout/hProcess4"/>
    <dgm:cxn modelId="{82126C87-6018-4B34-BD5E-17C455345E73}" type="presOf" srcId="{D334CF9F-F62A-4E4B-BE55-9B536A1182E8}" destId="{21153988-3FAC-491D-8FB4-F15511C9B61F}" srcOrd="1" destOrd="0" presId="urn:microsoft.com/office/officeart/2005/8/layout/hProcess4"/>
    <dgm:cxn modelId="{A3BD258C-AE08-4AC4-965A-F7D2FF920D23}" type="presOf" srcId="{95D70282-1BAA-4840-9E7B-F5ACADF20DF5}" destId="{A0397CBE-574B-40D1-B6C4-10F221B951EB}" srcOrd="0" destOrd="0" presId="urn:microsoft.com/office/officeart/2005/8/layout/hProcess4"/>
    <dgm:cxn modelId="{BEA3F98E-63EE-4B3D-A7EA-AB0187FA9525}" srcId="{40C6FB24-E5D8-4B2A-BF5F-CE50DD51FF8B}" destId="{0BA95F39-9D92-4EFD-949D-5AA2FB89898C}" srcOrd="0" destOrd="0" parTransId="{95BB4225-9CE9-4D90-ADCF-F1F5C5BEAB73}" sibTransId="{FB13528E-FC70-4955-B284-D0CB52575514}"/>
    <dgm:cxn modelId="{D202FC8E-9C3D-4C8E-82A2-78BA7EA25EC4}" type="presOf" srcId="{97971C13-AA12-41FA-AD9B-585C72BA0A4A}" destId="{007C22DE-6DC4-4F94-A0D1-DB95955FB600}" srcOrd="1" destOrd="0" presId="urn:microsoft.com/office/officeart/2005/8/layout/hProcess4"/>
    <dgm:cxn modelId="{DCDFC094-E359-4800-821F-2B48F0BE9ADF}" srcId="{CFDEB487-E773-4174-985E-1C0D4D5BF08A}" destId="{97971C13-AA12-41FA-AD9B-585C72BA0A4A}" srcOrd="0" destOrd="0" parTransId="{8F800270-1CC2-4A5D-8159-BDFBCEC9422F}" sibTransId="{A1EFACDF-41F0-467B-95CB-87EA1BED911C}"/>
    <dgm:cxn modelId="{F5345499-9CD0-49A4-980D-E1C1772F9589}" type="presOf" srcId="{744F3CC7-98FD-4725-A9DA-96673950BB51}" destId="{007C22DE-6DC4-4F94-A0D1-DB95955FB600}" srcOrd="1" destOrd="1" presId="urn:microsoft.com/office/officeart/2005/8/layout/hProcess4"/>
    <dgm:cxn modelId="{8C53E99B-3263-41D9-BD1D-988D13E1FFE8}" type="presOf" srcId="{FB13528E-FC70-4955-B284-D0CB52575514}" destId="{858EEED9-58B3-47F9-AFA2-D509B9D1E964}" srcOrd="0" destOrd="0" presId="urn:microsoft.com/office/officeart/2005/8/layout/hProcess4"/>
    <dgm:cxn modelId="{01CE599F-8E47-44D1-80B6-A870635EDED7}" srcId="{95D70282-1BAA-4840-9E7B-F5ACADF20DF5}" destId="{D334CF9F-F62A-4E4B-BE55-9B536A1182E8}" srcOrd="0" destOrd="0" parTransId="{57CF961B-7283-4294-9397-7BDA98A1979E}" sibTransId="{8072FA14-16AE-4D69-96C6-32B485D7EE48}"/>
    <dgm:cxn modelId="{60E262A2-E42E-4AB7-83AF-6E02956EBFA4}" srcId="{95D70282-1BAA-4840-9E7B-F5ACADF20DF5}" destId="{FD7F3799-E736-4651-B235-BFEEF5D3DF08}" srcOrd="1" destOrd="0" parTransId="{E678C609-3C65-4E43-B02A-026A383D8CF6}" sibTransId="{9B239ADE-ADB5-4129-BCF4-922D30411D4A}"/>
    <dgm:cxn modelId="{39DE76A9-5D86-4B22-9C7E-F7CEFB8DDBEA}" type="presOf" srcId="{D334CF9F-F62A-4E4B-BE55-9B536A1182E8}" destId="{58B16659-2806-4758-8DF5-FD5E8D190733}" srcOrd="0" destOrd="0" presId="urn:microsoft.com/office/officeart/2005/8/layout/hProcess4"/>
    <dgm:cxn modelId="{A2F17DB0-4D85-4561-82D9-AD48786429CC}" srcId="{95D70282-1BAA-4840-9E7B-F5ACADF20DF5}" destId="{C5FADB85-320A-4096-8F2B-2EEA19C5736B}" srcOrd="2" destOrd="0" parTransId="{51E98937-3BE2-4D83-A2E5-A7E46CF3F9BF}" sibTransId="{49BB9E7B-B14E-486A-B9C5-20F5B2BE6663}"/>
    <dgm:cxn modelId="{EE0C85B3-2D9F-4BCE-8662-A5579169E130}" type="presOf" srcId="{FD7F3799-E736-4651-B235-BFEEF5D3DF08}" destId="{58B16659-2806-4758-8DF5-FD5E8D190733}" srcOrd="0" destOrd="1" presId="urn:microsoft.com/office/officeart/2005/8/layout/hProcess4"/>
    <dgm:cxn modelId="{79E28DBD-4CE7-4F75-B30B-09DCADBF8F1C}" type="presOf" srcId="{C5FADB85-320A-4096-8F2B-2EEA19C5736B}" destId="{58B16659-2806-4758-8DF5-FD5E8D190733}" srcOrd="0" destOrd="2" presId="urn:microsoft.com/office/officeart/2005/8/layout/hProcess4"/>
    <dgm:cxn modelId="{71B25EC4-44BA-4451-9DFD-6849AECEC339}" srcId="{0BA95F39-9D92-4EFD-949D-5AA2FB89898C}" destId="{58FDB616-8865-4D46-B687-C91163683D9B}" srcOrd="0" destOrd="0" parTransId="{B7D610CF-22BC-4CFD-8476-1771ACC06020}" sibTransId="{3550AF01-A2D9-473E-8DD0-958CF1BBD84B}"/>
    <dgm:cxn modelId="{B82429CE-4182-47FA-8BBE-2AA5E27D94F1}" type="presOf" srcId="{35091730-328F-4D89-9463-71F476194D36}" destId="{1D726D0E-E0CB-4D9C-939A-A5D07ED84E05}" srcOrd="0" destOrd="1" presId="urn:microsoft.com/office/officeart/2005/8/layout/hProcess4"/>
    <dgm:cxn modelId="{E5C400DD-2A3A-4767-8322-82A99AC4D1EE}" type="presOf" srcId="{40C6FB24-E5D8-4B2A-BF5F-CE50DD51FF8B}" destId="{F44746CE-B59B-4992-B9A4-F1FDAC276D70}" srcOrd="0" destOrd="0" presId="urn:microsoft.com/office/officeart/2005/8/layout/hProcess4"/>
    <dgm:cxn modelId="{B0C435AA-C5B9-4CBF-8DF7-C32350A43BFF}" type="presParOf" srcId="{F44746CE-B59B-4992-B9A4-F1FDAC276D70}" destId="{EC55EC08-A4BB-4DFC-81AC-4389808DAE22}" srcOrd="0" destOrd="0" presId="urn:microsoft.com/office/officeart/2005/8/layout/hProcess4"/>
    <dgm:cxn modelId="{DCF9A765-EBBD-40C7-AFB9-E94C21FD5B9E}" type="presParOf" srcId="{F44746CE-B59B-4992-B9A4-F1FDAC276D70}" destId="{A032F2B6-6538-4F39-81B9-1DFC524AD2DC}" srcOrd="1" destOrd="0" presId="urn:microsoft.com/office/officeart/2005/8/layout/hProcess4"/>
    <dgm:cxn modelId="{9056F572-D4E5-4045-B732-6DFBC9AAD82F}" type="presParOf" srcId="{F44746CE-B59B-4992-B9A4-F1FDAC276D70}" destId="{33CEAD95-0FAF-44A1-B059-8A3D982E765D}" srcOrd="2" destOrd="0" presId="urn:microsoft.com/office/officeart/2005/8/layout/hProcess4"/>
    <dgm:cxn modelId="{7E20C848-419D-44AA-A396-308DC820DE9E}" type="presParOf" srcId="{33CEAD95-0FAF-44A1-B059-8A3D982E765D}" destId="{6E802CE7-AF41-479E-B571-DBB0E1F528E4}" srcOrd="0" destOrd="0" presId="urn:microsoft.com/office/officeart/2005/8/layout/hProcess4"/>
    <dgm:cxn modelId="{DD37ECBD-ADA0-4AA6-8500-0E6B86C13C9E}" type="presParOf" srcId="{6E802CE7-AF41-479E-B571-DBB0E1F528E4}" destId="{8095E03A-59E4-4F7D-8854-2337AB18899A}" srcOrd="0" destOrd="0" presId="urn:microsoft.com/office/officeart/2005/8/layout/hProcess4"/>
    <dgm:cxn modelId="{947ED2B8-8BE7-463F-8136-F96AE39492C3}" type="presParOf" srcId="{6E802CE7-AF41-479E-B571-DBB0E1F528E4}" destId="{1D726D0E-E0CB-4D9C-939A-A5D07ED84E05}" srcOrd="1" destOrd="0" presId="urn:microsoft.com/office/officeart/2005/8/layout/hProcess4"/>
    <dgm:cxn modelId="{CA12462F-BFE8-4CC6-B4D2-D74516E4AC29}" type="presParOf" srcId="{6E802CE7-AF41-479E-B571-DBB0E1F528E4}" destId="{CCB77485-C241-44D0-8C84-37519199CACC}" srcOrd="2" destOrd="0" presId="urn:microsoft.com/office/officeart/2005/8/layout/hProcess4"/>
    <dgm:cxn modelId="{BC5B756E-228A-41F0-A5F4-1712E073D9AD}" type="presParOf" srcId="{6E802CE7-AF41-479E-B571-DBB0E1F528E4}" destId="{FE114E4C-B0C1-4085-B5B9-761C1591F8E1}" srcOrd="3" destOrd="0" presId="urn:microsoft.com/office/officeart/2005/8/layout/hProcess4"/>
    <dgm:cxn modelId="{55E689D5-7E67-4BDF-A24C-9F17020A0057}" type="presParOf" srcId="{6E802CE7-AF41-479E-B571-DBB0E1F528E4}" destId="{AF736CA7-68FF-4D8D-90E5-367BA1B317E4}" srcOrd="4" destOrd="0" presId="urn:microsoft.com/office/officeart/2005/8/layout/hProcess4"/>
    <dgm:cxn modelId="{7182AB79-7762-4443-8FC7-69C742FDC7C7}" type="presParOf" srcId="{33CEAD95-0FAF-44A1-B059-8A3D982E765D}" destId="{858EEED9-58B3-47F9-AFA2-D509B9D1E964}" srcOrd="1" destOrd="0" presId="urn:microsoft.com/office/officeart/2005/8/layout/hProcess4"/>
    <dgm:cxn modelId="{032BC3E3-C110-491A-9647-58CEA17F2D94}" type="presParOf" srcId="{33CEAD95-0FAF-44A1-B059-8A3D982E765D}" destId="{AB1AFD67-1A24-481E-9A89-FDFD4218B265}" srcOrd="2" destOrd="0" presId="urn:microsoft.com/office/officeart/2005/8/layout/hProcess4"/>
    <dgm:cxn modelId="{A82509D7-C262-4CF3-B941-968FD261AAE9}" type="presParOf" srcId="{AB1AFD67-1A24-481E-9A89-FDFD4218B265}" destId="{AE821AA8-D4B0-45FA-BB34-0AC06E5FE082}" srcOrd="0" destOrd="0" presId="urn:microsoft.com/office/officeart/2005/8/layout/hProcess4"/>
    <dgm:cxn modelId="{65C6BF7D-361D-45A3-8D5D-ADBF78C6F31E}" type="presParOf" srcId="{AB1AFD67-1A24-481E-9A89-FDFD4218B265}" destId="{58B16659-2806-4758-8DF5-FD5E8D190733}" srcOrd="1" destOrd="0" presId="urn:microsoft.com/office/officeart/2005/8/layout/hProcess4"/>
    <dgm:cxn modelId="{804D5CCA-0F4B-43A1-B763-C0AB80387969}" type="presParOf" srcId="{AB1AFD67-1A24-481E-9A89-FDFD4218B265}" destId="{21153988-3FAC-491D-8FB4-F15511C9B61F}" srcOrd="2" destOrd="0" presId="urn:microsoft.com/office/officeart/2005/8/layout/hProcess4"/>
    <dgm:cxn modelId="{6F64085C-A407-423C-AB5D-896B6FF4A1B3}" type="presParOf" srcId="{AB1AFD67-1A24-481E-9A89-FDFD4218B265}" destId="{A0397CBE-574B-40D1-B6C4-10F221B951EB}" srcOrd="3" destOrd="0" presId="urn:microsoft.com/office/officeart/2005/8/layout/hProcess4"/>
    <dgm:cxn modelId="{CBEE9917-115E-4C04-B51B-D0B3B16B87D3}" type="presParOf" srcId="{AB1AFD67-1A24-481E-9A89-FDFD4218B265}" destId="{3E1AD5E7-509A-4B42-95B3-4B4E8AAB3748}" srcOrd="4" destOrd="0" presId="urn:microsoft.com/office/officeart/2005/8/layout/hProcess4"/>
    <dgm:cxn modelId="{2472D2CD-D262-4017-90C1-5D610496E739}" type="presParOf" srcId="{33CEAD95-0FAF-44A1-B059-8A3D982E765D}" destId="{FBBA84DE-EE5B-4F12-9F6F-9B32A67ABC0A}" srcOrd="3" destOrd="0" presId="urn:microsoft.com/office/officeart/2005/8/layout/hProcess4"/>
    <dgm:cxn modelId="{C5E5AE58-DD65-43D6-9098-FB9D59C28C47}" type="presParOf" srcId="{33CEAD95-0FAF-44A1-B059-8A3D982E765D}" destId="{814D8796-CB39-4FD8-A163-45FF504F4D09}" srcOrd="4" destOrd="0" presId="urn:microsoft.com/office/officeart/2005/8/layout/hProcess4"/>
    <dgm:cxn modelId="{912DD3C1-0D57-47B1-848F-9EA1C535447E}" type="presParOf" srcId="{814D8796-CB39-4FD8-A163-45FF504F4D09}" destId="{3F42A9F0-C1A2-4FD9-AD9C-096415C18466}" srcOrd="0" destOrd="0" presId="urn:microsoft.com/office/officeart/2005/8/layout/hProcess4"/>
    <dgm:cxn modelId="{53CD56A8-DC4C-4C87-B49C-13684A6F625A}" type="presParOf" srcId="{814D8796-CB39-4FD8-A163-45FF504F4D09}" destId="{0D15BB19-8C08-4130-947C-F9CFF292AE5A}" srcOrd="1" destOrd="0" presId="urn:microsoft.com/office/officeart/2005/8/layout/hProcess4"/>
    <dgm:cxn modelId="{EFF6754A-07C6-476E-B777-F3E76A0EBA8B}" type="presParOf" srcId="{814D8796-CB39-4FD8-A163-45FF504F4D09}" destId="{007C22DE-6DC4-4F94-A0D1-DB95955FB600}" srcOrd="2" destOrd="0" presId="urn:microsoft.com/office/officeart/2005/8/layout/hProcess4"/>
    <dgm:cxn modelId="{8C58CA08-8116-48B9-9B82-7ACB09A53C59}" type="presParOf" srcId="{814D8796-CB39-4FD8-A163-45FF504F4D09}" destId="{FD83D716-F0D8-40F1-9547-29AD8CB2BCA5}" srcOrd="3" destOrd="0" presId="urn:microsoft.com/office/officeart/2005/8/layout/hProcess4"/>
    <dgm:cxn modelId="{7A2E5733-4D2C-43B0-8412-B91A108B0D41}" type="presParOf" srcId="{814D8796-CB39-4FD8-A163-45FF504F4D09}" destId="{0DD124FB-7701-4919-BA6F-9A714E03DEFA}" srcOrd="4" destOrd="0" presId="urn:microsoft.com/office/officeart/2005/8/layout/h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726D0E-E0CB-4D9C-939A-A5D07ED84E05}">
      <dsp:nvSpPr>
        <dsp:cNvPr id="0" name=""/>
        <dsp:cNvSpPr/>
      </dsp:nvSpPr>
      <dsp:spPr>
        <a:xfrm>
          <a:off x="114" y="1267406"/>
          <a:ext cx="3270253" cy="2088385"/>
        </a:xfrm>
        <a:prstGeom prst="roundRect">
          <a:avLst>
            <a:gd name="adj" fmla="val 10000"/>
          </a:avLst>
        </a:prstGeom>
        <a:solidFill>
          <a:schemeClr val="lt1">
            <a:alpha val="90000"/>
            <a:hueOff val="0"/>
            <a:satOff val="0"/>
            <a:lumOff val="0"/>
            <a:alphaOff val="0"/>
          </a:schemeClr>
        </a:solidFill>
        <a:ln w="12700" cap="flat" cmpd="sng" algn="ctr">
          <a:solidFill>
            <a:srgbClr val="0082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Open Sans" panose="020B0606030504020204" pitchFamily="34" charset="0"/>
              <a:ea typeface="Open Sans" panose="020B0606030504020204" pitchFamily="34" charset="0"/>
              <a:cs typeface="Open Sans" panose="020B0606030504020204" pitchFamily="34" charset="0"/>
            </a:rPr>
            <a:t>Hunch or </a:t>
          </a:r>
          <a:r>
            <a:rPr lang="en-US" sz="1400" b="1" kern="1200" dirty="0">
              <a:latin typeface="Open Sans" panose="020B0606030504020204" pitchFamily="34" charset="0"/>
              <a:ea typeface="Open Sans" panose="020B0606030504020204" pitchFamily="34" charset="0"/>
              <a:cs typeface="Open Sans" panose="020B0606030504020204" pitchFamily="34" charset="0"/>
            </a:rPr>
            <a:t>intuition</a:t>
          </a:r>
          <a:r>
            <a:rPr lang="en-US" sz="1400" kern="1200" dirty="0">
              <a:latin typeface="Open Sans" panose="020B0606030504020204" pitchFamily="34" charset="0"/>
              <a:ea typeface="Open Sans" panose="020B0606030504020204" pitchFamily="34" charset="0"/>
              <a:cs typeface="Open Sans" panose="020B0606030504020204" pitchFamily="34" charset="0"/>
            </a:rPr>
            <a:t> leads you to think that ML or TF may be occurring</a:t>
          </a:r>
        </a:p>
        <a:p>
          <a:pPr marL="114300" lvl="1" indent="-114300" algn="l" defTabSz="622300">
            <a:lnSpc>
              <a:spcPct val="90000"/>
            </a:lnSpc>
            <a:spcBef>
              <a:spcPct val="0"/>
            </a:spcBef>
            <a:spcAft>
              <a:spcPct val="15000"/>
            </a:spcAft>
            <a:buChar char="•"/>
          </a:pPr>
          <a:r>
            <a:rPr lang="en-US" sz="1400" kern="1200" dirty="0">
              <a:latin typeface="Open Sans" panose="020B0606030504020204" pitchFamily="34" charset="0"/>
              <a:ea typeface="Open Sans" panose="020B0606030504020204" pitchFamily="34" charset="0"/>
              <a:cs typeface="Open Sans" panose="020B0606030504020204" pitchFamily="34" charset="0"/>
            </a:rPr>
            <a:t>Cannot articulate reasons for suspicion</a:t>
          </a:r>
        </a:p>
      </dsp:txBody>
      <dsp:txXfrm>
        <a:off x="48174" y="1315466"/>
        <a:ext cx="3174133" cy="1544754"/>
      </dsp:txXfrm>
    </dsp:sp>
    <dsp:sp modelId="{858EEED9-58B3-47F9-AFA2-D509B9D1E964}">
      <dsp:nvSpPr>
        <dsp:cNvPr id="0" name=""/>
        <dsp:cNvSpPr/>
      </dsp:nvSpPr>
      <dsp:spPr>
        <a:xfrm>
          <a:off x="1729569" y="1269586"/>
          <a:ext cx="3375837" cy="3375837"/>
        </a:xfrm>
        <a:prstGeom prst="leftCircularArrow">
          <a:avLst>
            <a:gd name="adj1" fmla="val 3015"/>
            <a:gd name="adj2" fmla="val 369843"/>
            <a:gd name="adj3" fmla="val 2148435"/>
            <a:gd name="adj4" fmla="val 9027571"/>
            <a:gd name="adj5" fmla="val 3518"/>
          </a:avLst>
        </a:prstGeom>
        <a:solidFill>
          <a:srgbClr val="0082BB"/>
        </a:solidFill>
        <a:ln>
          <a:noFill/>
        </a:ln>
        <a:effectLst/>
      </dsp:spPr>
      <dsp:style>
        <a:lnRef idx="0">
          <a:scrgbClr r="0" g="0" b="0"/>
        </a:lnRef>
        <a:fillRef idx="1">
          <a:scrgbClr r="0" g="0" b="0"/>
        </a:fillRef>
        <a:effectRef idx="0">
          <a:scrgbClr r="0" g="0" b="0"/>
        </a:effectRef>
        <a:fontRef idx="minor">
          <a:schemeClr val="lt1"/>
        </a:fontRef>
      </dsp:style>
    </dsp:sp>
    <dsp:sp modelId="{FE114E4C-B0C1-4085-B5B9-761C1591F8E1}">
      <dsp:nvSpPr>
        <dsp:cNvPr id="0" name=""/>
        <dsp:cNvSpPr/>
      </dsp:nvSpPr>
      <dsp:spPr>
        <a:xfrm>
          <a:off x="931903" y="2908280"/>
          <a:ext cx="2250682" cy="895022"/>
        </a:xfrm>
        <a:prstGeom prst="roundRect">
          <a:avLst>
            <a:gd name="adj" fmla="val 10000"/>
          </a:avLst>
        </a:prstGeom>
        <a:solidFill>
          <a:srgbClr val="F8A21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Open Sans" panose="020B0606030504020204" pitchFamily="34" charset="0"/>
              <a:ea typeface="Open Sans" panose="020B0606030504020204" pitchFamily="34" charset="0"/>
              <a:cs typeface="Open Sans" panose="020B0606030504020204" pitchFamily="34" charset="0"/>
            </a:rPr>
            <a:t>Simple suspicion</a:t>
          </a:r>
        </a:p>
      </dsp:txBody>
      <dsp:txXfrm>
        <a:off x="958117" y="2934494"/>
        <a:ext cx="2198254" cy="842594"/>
      </dsp:txXfrm>
    </dsp:sp>
    <dsp:sp modelId="{58B16659-2806-4758-8DF5-FD5E8D190733}">
      <dsp:nvSpPr>
        <dsp:cNvPr id="0" name=""/>
        <dsp:cNvSpPr/>
      </dsp:nvSpPr>
      <dsp:spPr>
        <a:xfrm>
          <a:off x="3755071" y="920655"/>
          <a:ext cx="3189025" cy="2776967"/>
        </a:xfrm>
        <a:prstGeom prst="roundRect">
          <a:avLst>
            <a:gd name="adj" fmla="val 10000"/>
          </a:avLst>
        </a:prstGeom>
        <a:solidFill>
          <a:schemeClr val="lt1">
            <a:alpha val="90000"/>
            <a:hueOff val="0"/>
            <a:satOff val="0"/>
            <a:lumOff val="0"/>
            <a:alphaOff val="0"/>
          </a:schemeClr>
        </a:solidFill>
        <a:ln w="12700" cap="flat" cmpd="sng" algn="ctr">
          <a:solidFill>
            <a:srgbClr val="0082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622300">
            <a:lnSpc>
              <a:spcPct val="90000"/>
            </a:lnSpc>
            <a:spcBef>
              <a:spcPct val="0"/>
            </a:spcBef>
            <a:spcAft>
              <a:spcPct val="15000"/>
            </a:spcAft>
            <a:buChar char="•"/>
          </a:pPr>
          <a:r>
            <a:rPr lang="en-US" sz="1400" b="1" kern="1200" dirty="0">
              <a:latin typeface="Open Sans" panose="020B0606030504020204" pitchFamily="34" charset="0"/>
              <a:ea typeface="Open Sans" panose="020B0606030504020204" pitchFamily="34" charset="0"/>
              <a:cs typeface="Open Sans" panose="020B0606030504020204" pitchFamily="34" charset="0"/>
            </a:rPr>
            <a:t>Submit an STR to FINTRAC</a:t>
          </a:r>
        </a:p>
        <a:p>
          <a:pPr marL="114300" lvl="1" indent="-114300" algn="l" defTabSz="622300">
            <a:lnSpc>
              <a:spcPct val="90000"/>
            </a:lnSpc>
            <a:spcBef>
              <a:spcPct val="0"/>
            </a:spcBef>
            <a:spcAft>
              <a:spcPct val="15000"/>
            </a:spcAft>
            <a:buChar char="•"/>
          </a:pPr>
          <a:r>
            <a:rPr lang="en-US" sz="1400" kern="1200" dirty="0">
              <a:latin typeface="Open Sans" panose="020B0606030504020204" pitchFamily="34" charset="0"/>
              <a:ea typeface="Open Sans" panose="020B0606030504020204" pitchFamily="34" charset="0"/>
              <a:cs typeface="Open Sans" panose="020B0606030504020204" pitchFamily="34" charset="0"/>
            </a:rPr>
            <a:t>Based on an assessment of facts, context and indicators, there is a </a:t>
          </a:r>
          <a:r>
            <a:rPr lang="en-US" sz="1400" b="1" kern="1200" dirty="0">
              <a:latin typeface="Open Sans" panose="020B0606030504020204" pitchFamily="34" charset="0"/>
              <a:ea typeface="Open Sans" panose="020B0606030504020204" pitchFamily="34" charset="0"/>
              <a:cs typeface="Open Sans" panose="020B0606030504020204" pitchFamily="34" charset="0"/>
            </a:rPr>
            <a:t>possibility</a:t>
          </a:r>
          <a:r>
            <a:rPr lang="en-US" sz="1400" b="0" kern="1200" dirty="0">
              <a:latin typeface="Open Sans" panose="020B0606030504020204" pitchFamily="34" charset="0"/>
              <a:ea typeface="Open Sans" panose="020B0606030504020204" pitchFamily="34" charset="0"/>
              <a:cs typeface="Open Sans" panose="020B0606030504020204" pitchFamily="34" charset="0"/>
            </a:rPr>
            <a:t> that ML or TF is occurring</a:t>
          </a:r>
          <a:endParaRPr lang="en-US" sz="1400" kern="1200" dirty="0">
            <a:latin typeface="Open Sans" panose="020B0606030504020204" pitchFamily="34" charset="0"/>
            <a:ea typeface="Open Sans" panose="020B0606030504020204" pitchFamily="34" charset="0"/>
            <a:cs typeface="Open Sans" panose="020B0606030504020204" pitchFamily="34" charset="0"/>
          </a:endParaRPr>
        </a:p>
        <a:p>
          <a:pPr marL="114300" lvl="1" indent="-114300" algn="l" defTabSz="622300">
            <a:lnSpc>
              <a:spcPct val="90000"/>
            </a:lnSpc>
            <a:spcBef>
              <a:spcPct val="0"/>
            </a:spcBef>
            <a:spcAft>
              <a:spcPct val="15000"/>
            </a:spcAft>
            <a:buChar char="•"/>
          </a:pPr>
          <a:r>
            <a:rPr lang="en-US" sz="1400" kern="1200" dirty="0">
              <a:latin typeface="Open Sans" panose="020B0606030504020204" pitchFamily="34" charset="0"/>
              <a:ea typeface="Open Sans" panose="020B0606030504020204" pitchFamily="34" charset="0"/>
              <a:cs typeface="Open Sans" panose="020B0606030504020204" pitchFamily="34" charset="0"/>
            </a:rPr>
            <a:t>Able to present reasons why it is suspicious but they do not need to be proven or verified</a:t>
          </a:r>
        </a:p>
      </dsp:txBody>
      <dsp:txXfrm>
        <a:off x="3818977" y="1579626"/>
        <a:ext cx="3061213" cy="2054091"/>
      </dsp:txXfrm>
    </dsp:sp>
    <dsp:sp modelId="{FBBA84DE-EE5B-4F12-9F6F-9B32A67ABC0A}">
      <dsp:nvSpPr>
        <dsp:cNvPr id="0" name=""/>
        <dsp:cNvSpPr/>
      </dsp:nvSpPr>
      <dsp:spPr>
        <a:xfrm>
          <a:off x="5257803" y="-36987"/>
          <a:ext cx="3695493" cy="3695493"/>
        </a:xfrm>
        <a:prstGeom prst="circularArrow">
          <a:avLst>
            <a:gd name="adj1" fmla="val 2754"/>
            <a:gd name="adj2" fmla="val 335793"/>
            <a:gd name="adj3" fmla="val 19689526"/>
            <a:gd name="adj4" fmla="val 12776341"/>
            <a:gd name="adj5" fmla="val 3213"/>
          </a:avLst>
        </a:prstGeom>
        <a:solidFill>
          <a:srgbClr val="0082BB"/>
        </a:solidFill>
        <a:ln>
          <a:noFill/>
        </a:ln>
        <a:effectLst/>
      </dsp:spPr>
      <dsp:style>
        <a:lnRef idx="0">
          <a:scrgbClr r="0" g="0" b="0"/>
        </a:lnRef>
        <a:fillRef idx="1">
          <a:scrgbClr r="0" g="0" b="0"/>
        </a:fillRef>
        <a:effectRef idx="0">
          <a:scrgbClr r="0" g="0" b="0"/>
        </a:effectRef>
        <a:fontRef idx="minor">
          <a:schemeClr val="lt1"/>
        </a:fontRef>
      </dsp:style>
    </dsp:sp>
    <dsp:sp modelId="{A0397CBE-574B-40D1-B6C4-10F221B951EB}">
      <dsp:nvSpPr>
        <dsp:cNvPr id="0" name=""/>
        <dsp:cNvSpPr/>
      </dsp:nvSpPr>
      <dsp:spPr>
        <a:xfrm>
          <a:off x="4558986" y="643470"/>
          <a:ext cx="2250682" cy="895022"/>
        </a:xfrm>
        <a:prstGeom prst="roundRect">
          <a:avLst>
            <a:gd name="adj" fmla="val 10000"/>
          </a:avLst>
        </a:prstGeom>
        <a:solidFill>
          <a:srgbClr val="F8A21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Open Sans" panose="020B0606030504020204" pitchFamily="34" charset="0"/>
              <a:ea typeface="Open Sans" panose="020B0606030504020204" pitchFamily="34" charset="0"/>
              <a:cs typeface="Open Sans" panose="020B0606030504020204" pitchFamily="34" charset="0"/>
            </a:rPr>
            <a:t>Reasonable grounds to suspect</a:t>
          </a:r>
        </a:p>
      </dsp:txBody>
      <dsp:txXfrm>
        <a:off x="4585200" y="669684"/>
        <a:ext cx="2198254" cy="842594"/>
      </dsp:txXfrm>
    </dsp:sp>
    <dsp:sp modelId="{0D15BB19-8C08-4130-947C-F9CFF292AE5A}">
      <dsp:nvSpPr>
        <dsp:cNvPr id="0" name=""/>
        <dsp:cNvSpPr/>
      </dsp:nvSpPr>
      <dsp:spPr>
        <a:xfrm>
          <a:off x="7428800" y="1267406"/>
          <a:ext cx="3078680" cy="2088385"/>
        </a:xfrm>
        <a:prstGeom prst="roundRect">
          <a:avLst>
            <a:gd name="adj" fmla="val 10000"/>
          </a:avLst>
        </a:prstGeom>
        <a:solidFill>
          <a:schemeClr val="lt1">
            <a:alpha val="90000"/>
            <a:hueOff val="0"/>
            <a:satOff val="0"/>
            <a:lumOff val="0"/>
            <a:alphaOff val="0"/>
          </a:schemeClr>
        </a:solidFill>
        <a:ln w="12700" cap="flat" cmpd="sng" algn="ctr">
          <a:solidFill>
            <a:srgbClr val="0082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Open Sans" panose="020B0606030504020204" pitchFamily="34" charset="0"/>
              <a:ea typeface="Open Sans" panose="020B0606030504020204" pitchFamily="34" charset="0"/>
              <a:cs typeface="Open Sans" panose="020B0606030504020204" pitchFamily="34" charset="0"/>
            </a:rPr>
            <a:t>There is a </a:t>
          </a:r>
          <a:r>
            <a:rPr lang="en-US" sz="1400" b="1" kern="1200" dirty="0">
              <a:latin typeface="Open Sans" panose="020B0606030504020204" pitchFamily="34" charset="0"/>
              <a:ea typeface="Open Sans" panose="020B0606030504020204" pitchFamily="34" charset="0"/>
              <a:cs typeface="Open Sans" panose="020B0606030504020204" pitchFamily="34" charset="0"/>
            </a:rPr>
            <a:t>probability</a:t>
          </a:r>
          <a:r>
            <a:rPr lang="en-US" sz="1400" kern="1200" dirty="0">
              <a:latin typeface="Open Sans" panose="020B0606030504020204" pitchFamily="34" charset="0"/>
              <a:ea typeface="Open Sans" panose="020B0606030504020204" pitchFamily="34" charset="0"/>
              <a:cs typeface="Open Sans" panose="020B0606030504020204" pitchFamily="34" charset="0"/>
            </a:rPr>
            <a:t> that ML or TF is occurring</a:t>
          </a:r>
        </a:p>
        <a:p>
          <a:pPr marL="114300" lvl="1" indent="-114300" algn="l" defTabSz="622300">
            <a:lnSpc>
              <a:spcPct val="90000"/>
            </a:lnSpc>
            <a:spcBef>
              <a:spcPct val="0"/>
            </a:spcBef>
            <a:spcAft>
              <a:spcPct val="15000"/>
            </a:spcAft>
            <a:buChar char="•"/>
          </a:pPr>
          <a:r>
            <a:rPr lang="en-US" sz="1400" kern="1200" dirty="0">
              <a:latin typeface="Open Sans" panose="020B0606030504020204" pitchFamily="34" charset="0"/>
              <a:ea typeface="Open Sans" panose="020B0606030504020204" pitchFamily="34" charset="0"/>
              <a:cs typeface="Open Sans" panose="020B0606030504020204" pitchFamily="34" charset="0"/>
            </a:rPr>
            <a:t>Able to present a set of verified facts that can be proven and support this suspicion</a:t>
          </a:r>
        </a:p>
      </dsp:txBody>
      <dsp:txXfrm>
        <a:off x="7476860" y="1315466"/>
        <a:ext cx="2982560" cy="1544754"/>
      </dsp:txXfrm>
    </dsp:sp>
    <dsp:sp modelId="{FD83D716-F0D8-40F1-9547-29AD8CB2BCA5}">
      <dsp:nvSpPr>
        <dsp:cNvPr id="0" name=""/>
        <dsp:cNvSpPr/>
      </dsp:nvSpPr>
      <dsp:spPr>
        <a:xfrm>
          <a:off x="8144638" y="2908280"/>
          <a:ext cx="2250682" cy="895022"/>
        </a:xfrm>
        <a:prstGeom prst="roundRect">
          <a:avLst>
            <a:gd name="adj" fmla="val 10000"/>
          </a:avLst>
        </a:prstGeom>
        <a:solidFill>
          <a:srgbClr val="F8A21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Open Sans" panose="020B0606030504020204" pitchFamily="34" charset="0"/>
              <a:ea typeface="Open Sans" panose="020B0606030504020204" pitchFamily="34" charset="0"/>
              <a:cs typeface="Open Sans" panose="020B0606030504020204" pitchFamily="34" charset="0"/>
            </a:rPr>
            <a:t>Reasonable grounds to believe</a:t>
          </a:r>
        </a:p>
      </dsp:txBody>
      <dsp:txXfrm>
        <a:off x="8170852" y="2934494"/>
        <a:ext cx="2198254" cy="84259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D57CCBA-83A1-4468-A692-35E024822A50}"/>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B3932D31-20BA-4548-BCAC-C0B3387F6882}"/>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7F79023F-BB0E-4423-8066-BBC8B1DC5E39}" type="datetimeFigureOut">
              <a:rPr lang="en-US" smtClean="0"/>
              <a:t>11/9/2020</a:t>
            </a:fld>
            <a:endParaRPr lang="en-US" dirty="0"/>
          </a:p>
        </p:txBody>
      </p:sp>
      <p:sp>
        <p:nvSpPr>
          <p:cNvPr id="4" name="Footer Placeholder 3">
            <a:extLst>
              <a:ext uri="{FF2B5EF4-FFF2-40B4-BE49-F238E27FC236}">
                <a16:creationId xmlns:a16="http://schemas.microsoft.com/office/drawing/2014/main" id="{F6550F08-2703-4D5A-BE5C-3A945B33118A}"/>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7036AB1-424B-46D9-A64C-A4B6CF93F52B}"/>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B5264A0B-4BD0-4B2A-BF7E-79E0CE8F28E3}" type="slidenum">
              <a:rPr lang="en-US" smtClean="0"/>
              <a:t>‹#›</a:t>
            </a:fld>
            <a:endParaRPr lang="en-US" dirty="0"/>
          </a:p>
        </p:txBody>
      </p:sp>
    </p:spTree>
    <p:extLst>
      <p:ext uri="{BB962C8B-B14F-4D97-AF65-F5344CB8AC3E}">
        <p14:creationId xmlns:p14="http://schemas.microsoft.com/office/powerpoint/2010/main" val="389555291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E2E0A3C-D6D7-4424-B895-CFDF4278B149}" type="datetimeFigureOut">
              <a:rPr lang="en-US" smtClean="0"/>
              <a:t>11/9/2020</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C29A90C-3095-4AF8-B0D6-DC65721046AD}" type="slidenum">
              <a:rPr lang="en-US" smtClean="0"/>
              <a:t>‹#›</a:t>
            </a:fld>
            <a:endParaRPr lang="en-US" dirty="0"/>
          </a:p>
        </p:txBody>
      </p:sp>
    </p:spTree>
    <p:extLst>
      <p:ext uri="{BB962C8B-B14F-4D97-AF65-F5344CB8AC3E}">
        <p14:creationId xmlns:p14="http://schemas.microsoft.com/office/powerpoint/2010/main" val="1060141754"/>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a:extLst>
              <a:ext uri="{FF2B5EF4-FFF2-40B4-BE49-F238E27FC236}">
                <a16:creationId xmlns:a16="http://schemas.microsoft.com/office/drawing/2014/main" id="{29F8E616-D9CE-40DD-AC9D-713129F1310A}"/>
              </a:ext>
            </a:extLst>
          </p:cNvPr>
          <p:cNvSpPr>
            <a:spLocks noGrp="1"/>
          </p:cNvSpPr>
          <p:nvPr>
            <p:ph type="body" idx="1"/>
          </p:nvPr>
        </p:nvSpPr>
        <p:spPr>
          <a:xfrm>
            <a:off x="701040" y="4473891"/>
            <a:ext cx="5608320" cy="4417445"/>
          </a:xfrm>
        </p:spPr>
        <p:txBody>
          <a:bodyPr/>
          <a:lstStyle/>
          <a:p>
            <a:pPr marL="0" marR="0" lvl="0" indent="0">
              <a:spcBef>
                <a:spcPts val="0"/>
              </a:spcBef>
              <a:spcAft>
                <a:spcPts val="0"/>
              </a:spcAft>
              <a:buFont typeface="Symbol" panose="05050102010706020507" pitchFamily="18" charset="2"/>
              <a:buNone/>
            </a:pPr>
            <a:endParaRPr lang="en-US" sz="14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05854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67CDE69-C114-425C-A8CE-FFF5332F4953}"/>
              </a:ext>
            </a:extLst>
          </p:cNvPr>
          <p:cNvSpPr>
            <a:spLocks noGrp="1"/>
          </p:cNvSpPr>
          <p:nvPr>
            <p:ph type="body" idx="1"/>
          </p:nvPr>
        </p:nvSpPr>
        <p:spPr/>
        <p:txBody>
          <a:bodyPr/>
          <a:lstStyle/>
          <a:p>
            <a:pPr marL="342900" marR="0" lvl="0" indent="-342900" algn="l" defTabSz="914400" rtl="0" eaLnBrk="1" latinLnBrk="0" hangingPunct="1">
              <a:spcBef>
                <a:spcPts val="0"/>
              </a:spcBef>
              <a:spcAft>
                <a:spcPts val="0"/>
              </a:spcAft>
              <a:buFont typeface="Symbol" panose="05050102010706020507" pitchFamily="18" charset="2"/>
              <a:buChar char=""/>
            </a:pPr>
            <a:r>
              <a:rPr lang="en-US" sz="1400" kern="1200" dirty="0">
                <a:solidFill>
                  <a:schemeClr val="tx1"/>
                </a:solidFill>
                <a:effectLst/>
                <a:latin typeface="Arial" panose="020B0604020202020204" pitchFamily="34" charset="0"/>
                <a:ea typeface="+mn-ea"/>
                <a:cs typeface="Arial" panose="020B0604020202020204" pitchFamily="34" charset="0"/>
              </a:rPr>
              <a:t>Compliance officers, Realtors and managing brokers are subject to the Act when they act as designated agents in respect of the purchase or sale of real estate. </a:t>
            </a:r>
          </a:p>
          <a:p>
            <a:pPr marL="342900" marR="0" lvl="0" indent="-342900" algn="l" defTabSz="914400" rtl="0" eaLnBrk="1" latinLnBrk="0" hangingPunct="1">
              <a:spcBef>
                <a:spcPts val="0"/>
              </a:spcBef>
              <a:spcAft>
                <a:spcPts val="0"/>
              </a:spcAft>
              <a:buFont typeface="Symbol" panose="05050102010706020507" pitchFamily="18" charset="2"/>
              <a:buChar char=""/>
            </a:pPr>
            <a:r>
              <a:rPr lang="en-US" sz="1400" kern="1200" dirty="0">
                <a:solidFill>
                  <a:schemeClr val="tx1"/>
                </a:solidFill>
                <a:effectLst/>
                <a:latin typeface="Arial" panose="020B0604020202020204" pitchFamily="34" charset="0"/>
                <a:ea typeface="+mn-ea"/>
                <a:cs typeface="Arial" panose="020B0604020202020204" pitchFamily="34" charset="0"/>
              </a:rPr>
              <a:t>This captures both individuals (Realtors) and entities (real estate brokerages). </a:t>
            </a:r>
          </a:p>
          <a:p>
            <a:pPr marL="342900" marR="0" lvl="0" indent="-342900" algn="l" defTabSz="914400" rtl="0" eaLnBrk="1" latinLnBrk="0" hangingPunct="1">
              <a:spcBef>
                <a:spcPts val="0"/>
              </a:spcBef>
              <a:spcAft>
                <a:spcPts val="0"/>
              </a:spcAft>
              <a:buFont typeface="Symbol" panose="05050102010706020507" pitchFamily="18" charset="2"/>
              <a:buChar char=""/>
            </a:pPr>
            <a:r>
              <a:rPr lang="en-US" sz="1400" kern="1200" dirty="0">
                <a:solidFill>
                  <a:schemeClr val="tx1"/>
                </a:solidFill>
                <a:effectLst/>
                <a:latin typeface="Arial" panose="020B0604020202020204" pitchFamily="34" charset="0"/>
                <a:ea typeface="+mn-ea"/>
                <a:cs typeface="Arial" panose="020B0604020202020204" pitchFamily="34" charset="0"/>
              </a:rPr>
              <a:t>Therefore, both Realtors and real estate brokerages are obligated to file an STR with FINTRAC when they have reasonable grounds to suspect that a transaction, completed or attempted, is related to the commission or attempted commission of a money-laundering or terrorist-financing offence. </a:t>
            </a:r>
          </a:p>
          <a:p>
            <a:pPr marL="342900" marR="0" lvl="0" indent="-342900" algn="l" defTabSz="914400" rtl="0" eaLnBrk="1" latinLnBrk="0" hangingPunct="1">
              <a:spcBef>
                <a:spcPts val="0"/>
              </a:spcBef>
              <a:spcAft>
                <a:spcPts val="0"/>
              </a:spcAft>
              <a:buFont typeface="Symbol" panose="05050102010706020507" pitchFamily="18" charset="2"/>
              <a:buChar char=""/>
            </a:pPr>
            <a:r>
              <a:rPr lang="en-US" sz="1400" kern="1200" dirty="0">
                <a:solidFill>
                  <a:schemeClr val="tx1"/>
                </a:solidFill>
                <a:effectLst/>
                <a:latin typeface="Arial" panose="020B0604020202020204" pitchFamily="34" charset="0"/>
                <a:ea typeface="+mn-ea"/>
                <a:cs typeface="Arial" panose="020B0604020202020204" pitchFamily="34" charset="0"/>
              </a:rPr>
              <a:t>Although FINTRAC generally does not require double reporting of STRs, you must submit an STR to FINTRAC if your brokerage has not filed an STR in accordance with the Act and its associated regulations.</a:t>
            </a:r>
          </a:p>
          <a:p>
            <a:pPr marL="342900" marR="0" lvl="0" indent="-342900" algn="l" defTabSz="914400" rtl="0" eaLnBrk="1" latinLnBrk="0" hangingPunct="1">
              <a:spcBef>
                <a:spcPts val="0"/>
              </a:spcBef>
              <a:spcAft>
                <a:spcPts val="0"/>
              </a:spcAft>
              <a:buFont typeface="Symbol" panose="05050102010706020507" pitchFamily="18" charset="2"/>
              <a:buChar char=""/>
            </a:pPr>
            <a:r>
              <a:rPr lang="en-US" sz="1400" kern="1200" dirty="0">
                <a:solidFill>
                  <a:schemeClr val="tx1"/>
                </a:solidFill>
                <a:effectLst/>
                <a:latin typeface="Arial" panose="020B0604020202020204" pitchFamily="34" charset="0"/>
                <a:ea typeface="+mn-ea"/>
                <a:cs typeface="Arial" panose="020B0604020202020204" pitchFamily="34" charset="0"/>
              </a:rPr>
              <a:t>As long as it relates to your activities, you can report on any aspect of the transaction, even for those in which you are not directly involved.</a:t>
            </a:r>
          </a:p>
          <a:p>
            <a:pPr marL="342900" marR="0" lvl="0" indent="-342900" algn="l" defTabSz="914400" rtl="0" eaLnBrk="1" latinLnBrk="0" hangingPunct="1">
              <a:spcBef>
                <a:spcPts val="0"/>
              </a:spcBef>
              <a:spcAft>
                <a:spcPts val="0"/>
              </a:spcAft>
              <a:buFont typeface="Symbol" panose="05050102010706020507" pitchFamily="18" charset="2"/>
              <a:buChar char=""/>
            </a:pPr>
            <a:r>
              <a:rPr lang="en-US" sz="1400" kern="1200" dirty="0">
                <a:solidFill>
                  <a:schemeClr val="tx1"/>
                </a:solidFill>
                <a:effectLst/>
                <a:latin typeface="Arial" panose="020B0604020202020204" pitchFamily="34" charset="0"/>
                <a:ea typeface="+mn-ea"/>
                <a:cs typeface="Arial" panose="020B0604020202020204" pitchFamily="34" charset="0"/>
              </a:rPr>
              <a:t>Since both buyer’s and seller’s Realtors and their brokerages have obligations to report, both reporting entities would be required to submit an STR in situations where they both become aware of suspicious activity, regardless of whether they are dealing with their own clients or not.</a:t>
            </a:r>
          </a:p>
          <a:p>
            <a:pPr marL="171450" indent="-171450">
              <a:buFont typeface="Arial" panose="020B0604020202020204" pitchFamily="34" charset="0"/>
              <a:buChar char="•"/>
            </a:pP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9891B8E-1C00-4885-A8B8-2405937769F9}"/>
              </a:ext>
            </a:extLst>
          </p:cNvPr>
          <p:cNvSpPr>
            <a:spLocks noGrp="1"/>
          </p:cNvSpPr>
          <p:nvPr>
            <p:ph type="body" idx="1"/>
          </p:nvPr>
        </p:nvSpPr>
        <p:spPr/>
        <p:txBody>
          <a:bodyPr/>
          <a:lstStyle/>
          <a:p>
            <a:pPr marL="342900" marR="0" lvl="0" indent="-342900" algn="l" defTabSz="914400" rtl="0" eaLnBrk="1" latinLnBrk="0" hangingPunct="1">
              <a:spcBef>
                <a:spcPts val="0"/>
              </a:spcBef>
              <a:spcAft>
                <a:spcPts val="0"/>
              </a:spcAft>
              <a:buFont typeface="Symbol" panose="05050102010706020507" pitchFamily="18" charset="2"/>
              <a:buChar char=""/>
            </a:pPr>
            <a:r>
              <a:rPr lang="en-US" sz="1400" kern="1200" dirty="0">
                <a:solidFill>
                  <a:schemeClr val="tx1"/>
                </a:solidFill>
                <a:effectLst/>
                <a:latin typeface="Arial" panose="020B0604020202020204" pitchFamily="34" charset="0"/>
                <a:ea typeface="+mn-ea"/>
                <a:cs typeface="Arial" panose="020B0604020202020204" pitchFamily="34" charset="0"/>
              </a:rPr>
              <a:t>It appears that suspicious transactions in the real estate sector have been especially under-reported.</a:t>
            </a:r>
          </a:p>
          <a:p>
            <a:pPr marL="342900" marR="0" lvl="0" indent="-342900" algn="l" defTabSz="914400" rtl="0" eaLnBrk="1" latinLnBrk="0" hangingPunct="1">
              <a:spcBef>
                <a:spcPts val="0"/>
              </a:spcBef>
              <a:spcAft>
                <a:spcPts val="0"/>
              </a:spcAft>
              <a:buFont typeface="Symbol" panose="05050102010706020507" pitchFamily="18" charset="2"/>
              <a:buChar char=""/>
            </a:pPr>
            <a:r>
              <a:rPr lang="en-US" sz="1400" kern="1200" dirty="0">
                <a:solidFill>
                  <a:schemeClr val="tx1"/>
                </a:solidFill>
                <a:effectLst/>
                <a:latin typeface="Arial" panose="020B0604020202020204" pitchFamily="34" charset="0"/>
                <a:ea typeface="+mn-ea"/>
                <a:cs typeface="Arial" panose="020B0604020202020204" pitchFamily="34" charset="0"/>
              </a:rPr>
              <a:t>FINTRAC has suggested that this under-reporting may be due to Realtors underestimating their role in Canada’s anti-money laundering framework.</a:t>
            </a:r>
          </a:p>
          <a:p>
            <a:pPr marL="342900" marR="0" lvl="0" indent="-342900" algn="l" defTabSz="914400" rtl="0" eaLnBrk="1" latinLnBrk="0" hangingPunct="1">
              <a:spcBef>
                <a:spcPts val="0"/>
              </a:spcBef>
              <a:spcAft>
                <a:spcPts val="0"/>
              </a:spcAft>
              <a:buFont typeface="Symbol" panose="05050102010706020507" pitchFamily="18" charset="2"/>
              <a:buChar char=""/>
            </a:pPr>
            <a:r>
              <a:rPr lang="en-US" sz="1400" kern="1200" dirty="0">
                <a:solidFill>
                  <a:schemeClr val="tx1"/>
                </a:solidFill>
                <a:effectLst/>
                <a:latin typeface="Arial" panose="020B0604020202020204" pitchFamily="34" charset="0"/>
                <a:ea typeface="+mn-ea"/>
                <a:cs typeface="Arial" panose="020B0604020202020204" pitchFamily="34" charset="0"/>
              </a:rPr>
              <a:t>Between 2014 and 2018, only 62 suspicious transactions were filed by the real estate sector in British Columbia.</a:t>
            </a:r>
          </a:p>
          <a:p>
            <a:pPr marL="342900" marR="0" lvl="0" indent="-342900" algn="l" defTabSz="914400" rtl="0" eaLnBrk="1" latinLnBrk="0" hangingPunct="1">
              <a:spcBef>
                <a:spcPts val="0"/>
              </a:spcBef>
              <a:spcAft>
                <a:spcPts val="0"/>
              </a:spcAft>
              <a:buFont typeface="Symbol" panose="05050102010706020507" pitchFamily="18" charset="2"/>
              <a:buChar char=""/>
            </a:pPr>
            <a:r>
              <a:rPr lang="en-US" sz="1400" kern="1200" dirty="0">
                <a:solidFill>
                  <a:schemeClr val="tx1"/>
                </a:solidFill>
                <a:effectLst/>
                <a:latin typeface="Arial" panose="020B0604020202020204" pitchFamily="34" charset="0"/>
                <a:ea typeface="+mn-ea"/>
                <a:cs typeface="Arial" panose="020B0604020202020204" pitchFamily="34" charset="0"/>
              </a:rPr>
              <a:t>It is hard to believe that this number accurately represents the number of suspicious transactions, given the number of Realtors in BC and the volume of purchases and sales that occur in the BC real estate market.</a:t>
            </a:r>
          </a:p>
          <a:p>
            <a:pPr marL="342900" marR="0" lvl="0" indent="-342900" algn="l" defTabSz="914400" rtl="0" eaLnBrk="1" latinLnBrk="0" hangingPunct="1">
              <a:spcBef>
                <a:spcPts val="0"/>
              </a:spcBef>
              <a:spcAft>
                <a:spcPts val="0"/>
              </a:spcAft>
              <a:buFont typeface="Symbol" panose="05050102010706020507" pitchFamily="18" charset="2"/>
              <a:buChar char=""/>
            </a:pPr>
            <a:r>
              <a:rPr lang="en-US" sz="1400" kern="1200" dirty="0">
                <a:solidFill>
                  <a:schemeClr val="tx1"/>
                </a:solidFill>
                <a:effectLst/>
                <a:latin typeface="Arial" panose="020B0604020202020204" pitchFamily="34" charset="0"/>
                <a:ea typeface="+mn-ea"/>
                <a:cs typeface="Arial" panose="020B0604020202020204" pitchFamily="34" charset="0"/>
              </a:rPr>
              <a:t>BC Realtors are on the front lines of what is known to be a sector with a potential for money laundering. As a Realtor, you have special insight into your clients and their </a:t>
            </a:r>
            <a:r>
              <a:rPr lang="en-CA" sz="1400" kern="1200" noProof="0" dirty="0">
                <a:solidFill>
                  <a:schemeClr val="tx1"/>
                </a:solidFill>
                <a:effectLst/>
                <a:latin typeface="Arial" panose="020B0604020202020204" pitchFamily="34" charset="0"/>
                <a:ea typeface="+mn-ea"/>
                <a:cs typeface="Arial" panose="020B0604020202020204" pitchFamily="34" charset="0"/>
              </a:rPr>
              <a:t>behaviours</a:t>
            </a:r>
            <a:r>
              <a:rPr lang="en-US" sz="1400" kern="1200" dirty="0">
                <a:solidFill>
                  <a:schemeClr val="tx1"/>
                </a:solidFill>
                <a:effectLst/>
                <a:latin typeface="Arial" panose="020B0604020202020204" pitchFamily="34" charset="0"/>
                <a:ea typeface="+mn-ea"/>
                <a:cs typeface="Arial" panose="020B0604020202020204" pitchFamily="34" charset="0"/>
              </a:rPr>
              <a:t> and should be alert to suspicious activities.</a:t>
            </a:r>
          </a:p>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C949F86-F2D4-41F3-9AA4-5D199E8AEA4C}"/>
              </a:ext>
            </a:extLst>
          </p:cNvPr>
          <p:cNvSpPr>
            <a:spLocks noGrp="1"/>
          </p:cNvSpPr>
          <p:nvPr>
            <p:ph type="body" idx="1"/>
          </p:nvPr>
        </p:nvSpPr>
        <p:spPr/>
        <p:txBody>
          <a:bodyPr/>
          <a:lstStyle/>
          <a:p>
            <a:pPr marL="342900" marR="0" lvl="0" indent="-342900" algn="l" defTabSz="914400" rtl="0" eaLnBrk="1" latinLnBrk="0" hangingPunct="1">
              <a:spcBef>
                <a:spcPts val="0"/>
              </a:spcBef>
              <a:spcAft>
                <a:spcPts val="0"/>
              </a:spcAft>
              <a:buFont typeface="Symbol" panose="05050102010706020507" pitchFamily="18" charset="2"/>
              <a:buChar char=""/>
            </a:pPr>
            <a:r>
              <a:rPr lang="en-CA" sz="1400" kern="1200" noProof="0" dirty="0">
                <a:solidFill>
                  <a:schemeClr val="tx1"/>
                </a:solidFill>
                <a:effectLst/>
                <a:latin typeface="Arial" panose="020B0604020202020204" pitchFamily="34" charset="0"/>
                <a:ea typeface="+mn-ea"/>
                <a:cs typeface="Arial" panose="020B0604020202020204" pitchFamily="34" charset="0"/>
              </a:rPr>
              <a:t>FINTRAC defines money laundering and terrorist financing indicators as “potential red flags that can initiate suspicion and indicate that something may be unusual without a reasonable explanation”. </a:t>
            </a:r>
          </a:p>
          <a:p>
            <a:pPr marL="342900" marR="0" lvl="0" indent="-342900" algn="l" defTabSz="914400" rtl="0" eaLnBrk="1" latinLnBrk="0" hangingPunct="1">
              <a:spcBef>
                <a:spcPts val="0"/>
              </a:spcBef>
              <a:spcAft>
                <a:spcPts val="0"/>
              </a:spcAft>
              <a:buFont typeface="Symbol" panose="05050102010706020507" pitchFamily="18" charset="2"/>
              <a:buChar char=""/>
            </a:pPr>
            <a:r>
              <a:rPr lang="en-CA" sz="1400" kern="1200" noProof="0" dirty="0">
                <a:solidFill>
                  <a:schemeClr val="tx1"/>
                </a:solidFill>
                <a:effectLst/>
                <a:latin typeface="Arial" panose="020B0604020202020204" pitchFamily="34" charset="0"/>
                <a:ea typeface="+mn-ea"/>
                <a:cs typeface="Arial" panose="020B0604020202020204" pitchFamily="34" charset="0"/>
              </a:rPr>
              <a:t>FINTRAC has developed a list of money-laundering and terrorist-financing indicators that may be red flags indicating suspicious activity. These include: </a:t>
            </a:r>
          </a:p>
          <a:p>
            <a:pPr marL="628650" lvl="1" indent="-171450">
              <a:buFont typeface="Courier New" panose="02070309020205020404" pitchFamily="49" charset="0"/>
              <a:buChar char="o"/>
            </a:pPr>
            <a:r>
              <a:rPr lang="en-CA" noProof="0" dirty="0"/>
              <a:t>identifying the person or entity;</a:t>
            </a:r>
          </a:p>
          <a:p>
            <a:pPr marL="628650" lvl="1" indent="-171450">
              <a:buFont typeface="Courier New" panose="02070309020205020404" pitchFamily="49" charset="0"/>
              <a:buChar char="o"/>
            </a:pPr>
            <a:r>
              <a:rPr lang="en-CA" noProof="0" dirty="0"/>
              <a:t>client behaviour;</a:t>
            </a:r>
          </a:p>
          <a:p>
            <a:pPr marL="628650" lvl="1" indent="-171450">
              <a:buFont typeface="Courier New" panose="02070309020205020404" pitchFamily="49" charset="0"/>
              <a:buChar char="o"/>
            </a:pPr>
            <a:r>
              <a:rPr lang="en-CA" noProof="0" dirty="0"/>
              <a:t>the person/entity financial profile;</a:t>
            </a:r>
          </a:p>
          <a:p>
            <a:pPr marL="628650" lvl="1" indent="-171450">
              <a:buFont typeface="Courier New" panose="02070309020205020404" pitchFamily="49" charset="0"/>
              <a:buChar char="o"/>
            </a:pPr>
            <a:r>
              <a:rPr lang="en-CA" noProof="0" dirty="0"/>
              <a:t>atypical transactional activity;</a:t>
            </a:r>
          </a:p>
          <a:p>
            <a:pPr marL="628650" lvl="1" indent="-171450">
              <a:buFont typeface="Courier New" panose="02070309020205020404" pitchFamily="49" charset="0"/>
              <a:buChar char="o"/>
            </a:pPr>
            <a:r>
              <a:rPr lang="en-CA" noProof="0" dirty="0"/>
              <a:t>transactions structured below the reporting or identification requirements;</a:t>
            </a:r>
          </a:p>
          <a:p>
            <a:pPr marL="628650" lvl="1" indent="-171450">
              <a:buFont typeface="Courier New" panose="02070309020205020404" pitchFamily="49" charset="0"/>
              <a:buChar char="o"/>
            </a:pPr>
            <a:r>
              <a:rPr lang="en-CA" noProof="0" dirty="0"/>
              <a:t>transactions that involve non-Canadian jurisdictions;</a:t>
            </a:r>
          </a:p>
          <a:p>
            <a:pPr marL="628650" lvl="1" indent="-171450">
              <a:buFont typeface="Courier New" panose="02070309020205020404" pitchFamily="49" charset="0"/>
              <a:buChar char="o"/>
            </a:pPr>
            <a:r>
              <a:rPr lang="en-CA" noProof="0" dirty="0"/>
              <a:t>use of other parties;</a:t>
            </a:r>
          </a:p>
          <a:p>
            <a:pPr marL="628650" lvl="1" indent="-171450">
              <a:buFont typeface="Courier New" panose="02070309020205020404" pitchFamily="49" charset="0"/>
              <a:buChar char="o"/>
            </a:pPr>
            <a:r>
              <a:rPr lang="en-CA" noProof="0" dirty="0"/>
              <a:t>terrorist financing;</a:t>
            </a:r>
          </a:p>
          <a:p>
            <a:pPr marL="628650" lvl="1" indent="-171450">
              <a:buFont typeface="Courier New" panose="02070309020205020404" pitchFamily="49" charset="0"/>
              <a:buChar char="o"/>
            </a:pPr>
            <a:r>
              <a:rPr lang="en-CA" noProof="0" dirty="0"/>
              <a:t>real estate agents and developers; and</a:t>
            </a:r>
          </a:p>
          <a:p>
            <a:pPr marL="628650" lvl="1" indent="-171450">
              <a:buFont typeface="Courier New" panose="02070309020205020404" pitchFamily="49" charset="0"/>
              <a:buChar char="o"/>
            </a:pPr>
            <a:r>
              <a:rPr lang="en-CA" noProof="0" dirty="0"/>
              <a:t>real estate brokers and sales representatives.</a:t>
            </a:r>
          </a:p>
          <a:p>
            <a:pPr marL="342900" marR="0" lvl="0" indent="-342900" algn="l" defTabSz="914400" rtl="0" eaLnBrk="1" latinLnBrk="0" hangingPunct="1">
              <a:spcBef>
                <a:spcPts val="0"/>
              </a:spcBef>
              <a:spcAft>
                <a:spcPts val="0"/>
              </a:spcAft>
              <a:buFont typeface="Symbol" panose="05050102010706020507" pitchFamily="18" charset="2"/>
              <a:buChar char=""/>
            </a:pPr>
            <a:r>
              <a:rPr lang="en-CA" sz="1400" kern="1200" noProof="0" dirty="0">
                <a:solidFill>
                  <a:schemeClr val="tx1"/>
                </a:solidFill>
                <a:effectLst/>
                <a:latin typeface="Arial" panose="020B0604020202020204" pitchFamily="34" charset="0"/>
                <a:ea typeface="+mn-ea"/>
                <a:cs typeface="Arial" panose="020B0604020202020204" pitchFamily="34" charset="0"/>
              </a:rPr>
              <a:t>This list is not exhaustive but helps to provide guidance.</a:t>
            </a:r>
          </a:p>
          <a:p>
            <a:pPr marL="342900" marR="0" lvl="0" indent="-342900" algn="l" defTabSz="914400" rtl="0" eaLnBrk="1" latinLnBrk="0" hangingPunct="1">
              <a:spcBef>
                <a:spcPts val="0"/>
              </a:spcBef>
              <a:spcAft>
                <a:spcPts val="0"/>
              </a:spcAft>
              <a:buFont typeface="Symbol" panose="05050102010706020507" pitchFamily="18" charset="2"/>
              <a:buChar char=""/>
            </a:pPr>
            <a:r>
              <a:rPr lang="en-CA" sz="1400" kern="1200" noProof="0" dirty="0">
                <a:solidFill>
                  <a:schemeClr val="tx1"/>
                </a:solidFill>
                <a:effectLst/>
                <a:latin typeface="Arial" panose="020B0604020202020204" pitchFamily="34" charset="0"/>
                <a:ea typeface="+mn-ea"/>
                <a:cs typeface="Arial" panose="020B0604020202020204" pitchFamily="34" charset="0"/>
              </a:rPr>
              <a:t>You should be aware of these indicators so that you can look out for them in your day-to-day interactions and apply them in your assessment of the reasonable grounds to suspect threshold.</a:t>
            </a:r>
          </a:p>
          <a:p>
            <a:pPr marL="342900" marR="0" lvl="0" indent="-342900" algn="l" defTabSz="914400" rtl="0" eaLnBrk="1" latinLnBrk="0" hangingPunct="1">
              <a:spcBef>
                <a:spcPts val="0"/>
              </a:spcBef>
              <a:spcAft>
                <a:spcPts val="0"/>
              </a:spcAft>
              <a:buFont typeface="Symbol" panose="05050102010706020507" pitchFamily="18" charset="2"/>
              <a:buChar char=""/>
            </a:pPr>
            <a:r>
              <a:rPr lang="en-CA" sz="1400" kern="1200" noProof="0" dirty="0">
                <a:solidFill>
                  <a:schemeClr val="tx1"/>
                </a:solidFill>
                <a:effectLst/>
                <a:latin typeface="Arial" panose="020B0604020202020204" pitchFamily="34" charset="0"/>
                <a:ea typeface="+mn-ea"/>
                <a:cs typeface="Arial" panose="020B0604020202020204" pitchFamily="34" charset="0"/>
              </a:rPr>
              <a:t>These indicators should be combined with facts and context to develop an overall picture of the transaction before the transaction is reported to FINTRAC.</a:t>
            </a:r>
          </a:p>
          <a:p>
            <a:pPr marL="342900" marR="0" lvl="0" indent="-342900" algn="l" defTabSz="914400" rtl="0" eaLnBrk="1" latinLnBrk="0" hangingPunct="1">
              <a:spcBef>
                <a:spcPts val="0"/>
              </a:spcBef>
              <a:spcAft>
                <a:spcPts val="0"/>
              </a:spcAft>
              <a:buFont typeface="Symbol" panose="05050102010706020507" pitchFamily="18" charset="2"/>
              <a:buChar char=""/>
            </a:pPr>
            <a:r>
              <a:rPr lang="en-CA" sz="1400" kern="1200" noProof="0" dirty="0">
                <a:solidFill>
                  <a:schemeClr val="tx1"/>
                </a:solidFill>
                <a:effectLst/>
                <a:latin typeface="Arial" panose="020B0604020202020204" pitchFamily="34" charset="0"/>
                <a:ea typeface="+mn-ea"/>
                <a:cs typeface="Arial" panose="020B0604020202020204" pitchFamily="34" charset="0"/>
              </a:rPr>
              <a:t>Money-laundering or terrorist-financing indicators may seem to be in the ordinary course of business when viewed in isolation but may begin to appear suspicious when contextual factors are taken into consideration.</a:t>
            </a:r>
          </a:p>
          <a:p>
            <a:pPr marL="342900" marR="0" lvl="0" indent="-342900" algn="l" defTabSz="914400" rtl="0" eaLnBrk="1" latinLnBrk="0" hangingPunct="1">
              <a:spcBef>
                <a:spcPts val="0"/>
              </a:spcBef>
              <a:spcAft>
                <a:spcPts val="0"/>
              </a:spcAft>
              <a:buFont typeface="Symbol" panose="05050102010706020507" pitchFamily="18" charset="2"/>
              <a:buChar char=""/>
            </a:pPr>
            <a:r>
              <a:rPr lang="en-CA" sz="1400" kern="1200" noProof="0" dirty="0">
                <a:solidFill>
                  <a:schemeClr val="tx1"/>
                </a:solidFill>
                <a:effectLst/>
                <a:latin typeface="Arial" panose="020B0604020202020204" pitchFamily="34" charset="0"/>
                <a:ea typeface="+mn-ea"/>
                <a:cs typeface="Arial" panose="020B0604020202020204" pitchFamily="34" charset="0"/>
              </a:rPr>
              <a:t>FINTRAC defines “context” as “information that clarifies the circumstances or explains a situation or transaction”. </a:t>
            </a:r>
          </a:p>
          <a:p>
            <a:pPr marL="342900" marR="0" lvl="0" indent="-342900" algn="l" defTabSz="914400" rtl="0" eaLnBrk="1" latinLnBrk="0" hangingPunct="1">
              <a:spcBef>
                <a:spcPts val="0"/>
              </a:spcBef>
              <a:spcAft>
                <a:spcPts val="0"/>
              </a:spcAft>
              <a:buFont typeface="Symbol" panose="05050102010706020507" pitchFamily="18" charset="2"/>
              <a:buChar char=""/>
            </a:pPr>
            <a:r>
              <a:rPr lang="en-CA" sz="1400" kern="1200" noProof="0" dirty="0">
                <a:solidFill>
                  <a:schemeClr val="tx1"/>
                </a:solidFill>
                <a:effectLst/>
                <a:latin typeface="Arial" panose="020B0604020202020204" pitchFamily="34" charset="0"/>
                <a:ea typeface="+mn-ea"/>
                <a:cs typeface="Arial" panose="020B0604020202020204" pitchFamily="34" charset="0"/>
              </a:rPr>
              <a:t>Your understanding of the context of a particular transaction can be gained from general knowledge about your client and their business, the real estate sector, client identification information, or the risk assessment.</a:t>
            </a:r>
          </a:p>
          <a:p>
            <a:pPr marL="342900" marR="0" lvl="0" indent="-342900" algn="l" defTabSz="914400" rtl="0" eaLnBrk="1" latinLnBrk="0" hangingPunct="1">
              <a:spcBef>
                <a:spcPts val="0"/>
              </a:spcBef>
              <a:spcAft>
                <a:spcPts val="0"/>
              </a:spcAft>
              <a:buFont typeface="Symbol" panose="05050102010706020507" pitchFamily="18" charset="2"/>
              <a:buChar char=""/>
            </a:pPr>
            <a:r>
              <a:rPr lang="en-CA" sz="1400" kern="1200" noProof="0" dirty="0">
                <a:solidFill>
                  <a:schemeClr val="tx1"/>
                </a:solidFill>
                <a:effectLst/>
                <a:latin typeface="Arial" panose="020B0604020202020204" pitchFamily="34" charset="0"/>
                <a:ea typeface="+mn-ea"/>
                <a:cs typeface="Arial" panose="020B0604020202020204" pitchFamily="34" charset="0"/>
              </a:rPr>
              <a:t>A review of contextual factors may lead you to conclude that a transaction that otherwise appeared suspicious is in fact reasonable. </a:t>
            </a:r>
          </a:p>
          <a:p>
            <a:pPr marL="171450" indent="-171450">
              <a:buFont typeface="Arial" panose="020B0604020202020204" pitchFamily="34" charset="0"/>
              <a:buChar char="•"/>
            </a:pPr>
            <a:endParaRPr lang="en-CA" noProof="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14A3C7E-A319-4223-B704-51C716682000}"/>
              </a:ext>
            </a:extLst>
          </p:cNvPr>
          <p:cNvSpPr>
            <a:spLocks noGrp="1"/>
          </p:cNvSpPr>
          <p:nvPr>
            <p:ph type="body" idx="1"/>
          </p:nvPr>
        </p:nvSpPr>
        <p:spPr/>
        <p:txBody>
          <a:bodyPr/>
          <a:lstStyle/>
          <a:p>
            <a:pPr marL="342900" marR="0" lvl="0" indent="-342900" algn="l" defTabSz="914400" rtl="0" eaLnBrk="1" latinLnBrk="0" hangingPunct="1">
              <a:spcBef>
                <a:spcPts val="0"/>
              </a:spcBef>
              <a:spcAft>
                <a:spcPts val="0"/>
              </a:spcAft>
              <a:buFont typeface="Symbol" panose="05050102010706020507" pitchFamily="18" charset="2"/>
              <a:buChar char=""/>
            </a:pPr>
            <a:r>
              <a:rPr lang="en-US" sz="1400" kern="1200" dirty="0">
                <a:solidFill>
                  <a:schemeClr val="tx1"/>
                </a:solidFill>
                <a:effectLst/>
                <a:latin typeface="Arial" panose="020B0604020202020204" pitchFamily="34" charset="0"/>
                <a:ea typeface="+mn-ea"/>
                <a:cs typeface="Arial" panose="020B0604020202020204" pitchFamily="34" charset="0"/>
              </a:rPr>
              <a:t>The ability to detect, prevent and deter money laundering or terrorist financing begins with properly identifying the person or entity in order to review and report suspicious activities.</a:t>
            </a:r>
          </a:p>
          <a:p>
            <a:pPr marL="342900" marR="0" lvl="0" indent="-342900" algn="l" defTabSz="914400" rtl="0" eaLnBrk="1" latinLnBrk="0" hangingPunct="1">
              <a:spcBef>
                <a:spcPts val="0"/>
              </a:spcBef>
              <a:spcAft>
                <a:spcPts val="0"/>
              </a:spcAft>
              <a:buFont typeface="Symbol" panose="05050102010706020507" pitchFamily="18" charset="2"/>
              <a:buChar char=""/>
            </a:pPr>
            <a:r>
              <a:rPr lang="en-US" sz="1400" kern="1200" dirty="0">
                <a:solidFill>
                  <a:schemeClr val="tx1"/>
                </a:solidFill>
                <a:effectLst/>
                <a:latin typeface="Arial" panose="020B0604020202020204" pitchFamily="34" charset="0"/>
                <a:ea typeface="+mn-ea"/>
                <a:cs typeface="Arial" panose="020B0604020202020204" pitchFamily="34" charset="0"/>
              </a:rPr>
              <a:t>Some red flags to be aware of when identifying a client include: </a:t>
            </a:r>
          </a:p>
          <a:p>
            <a:pPr marL="628650" lvl="1" indent="-171450">
              <a:buFont typeface="Courier New" panose="02070309020205020404" pitchFamily="49" charset="0"/>
              <a:buChar char="o"/>
            </a:pPr>
            <a:r>
              <a:rPr lang="en-US" dirty="0"/>
              <a:t>There is an inability to properly identify the client or there are questions surrounding the client's identity.</a:t>
            </a:r>
          </a:p>
          <a:p>
            <a:pPr marL="628650" lvl="1" indent="-171450">
              <a:buFont typeface="Courier New" panose="02070309020205020404" pitchFamily="49" charset="0"/>
              <a:buChar char="o"/>
            </a:pPr>
            <a:r>
              <a:rPr lang="en-US" dirty="0"/>
              <a:t>The client refuses or tries to avoid providing the required information or provides information that is misleading, vague, or difficult to verify.</a:t>
            </a:r>
          </a:p>
          <a:p>
            <a:pPr marL="628650" lvl="1" indent="-171450">
              <a:buFont typeface="Courier New" panose="02070309020205020404" pitchFamily="49" charset="0"/>
              <a:buChar char="o"/>
            </a:pPr>
            <a:r>
              <a:rPr lang="en-US" dirty="0"/>
              <a:t>The client refuses to provide information or provides information that is false, conflicting, misleading, or substantially incorrect.</a:t>
            </a:r>
          </a:p>
          <a:p>
            <a:pPr marL="628650" lvl="1" indent="-171450">
              <a:buFont typeface="Courier New" panose="02070309020205020404" pitchFamily="49" charset="0"/>
              <a:buChar char="o"/>
            </a:pPr>
            <a:r>
              <a:rPr lang="en-US" dirty="0"/>
              <a:t>The identification presented by the client cannot be verified (e.g., it is a copy).</a:t>
            </a:r>
          </a:p>
          <a:p>
            <a:pPr marL="628650" lvl="1" indent="-171450">
              <a:buFont typeface="Courier New" panose="02070309020205020404" pitchFamily="49" charset="0"/>
              <a:buChar char="o"/>
            </a:pPr>
            <a:r>
              <a:rPr lang="en-US" dirty="0"/>
              <a:t>There are inconsistencies in the identification documents or different identifiers provided by the client, such as address, date of birth, or phone number.</a:t>
            </a:r>
          </a:p>
          <a:p>
            <a:pPr marL="628650" lvl="1" indent="-171450">
              <a:buFont typeface="Courier New" panose="02070309020205020404" pitchFamily="49" charset="0"/>
              <a:buChar char="o"/>
            </a:pPr>
            <a:r>
              <a:rPr lang="en-US" dirty="0"/>
              <a:t>The client produces seemingly false information or identification that appears to be counterfeited, altered, or inaccurate.</a:t>
            </a:r>
          </a:p>
          <a:p>
            <a:pPr marL="628650" lvl="1" indent="-171450">
              <a:buFont typeface="Courier New" panose="02070309020205020404" pitchFamily="49" charset="0"/>
              <a:buChar char="o"/>
            </a:pPr>
            <a:r>
              <a:rPr lang="en-US" dirty="0"/>
              <a:t>The client displays a pattern of name variations from one transaction to another or uses aliases.</a:t>
            </a:r>
          </a:p>
          <a:p>
            <a:pPr marL="628650" lvl="1" indent="-171450">
              <a:buFont typeface="Courier New" panose="02070309020205020404" pitchFamily="49" charset="0"/>
              <a:buChar char="o"/>
            </a:pPr>
            <a:r>
              <a:rPr lang="en-US" dirty="0"/>
              <a:t>The client alters the transaction after being asked for identification.</a:t>
            </a:r>
          </a:p>
          <a:p>
            <a:pPr marL="628650" lvl="1" indent="-171450">
              <a:buFont typeface="Courier New" panose="02070309020205020404" pitchFamily="49" charset="0"/>
              <a:buChar char="o"/>
            </a:pPr>
            <a:r>
              <a:rPr lang="en-US" dirty="0"/>
              <a:t>The client provides only a non-civic address such as a post office box or disguises a post office box as a civic address to conceal their physical residence.</a:t>
            </a:r>
          </a:p>
          <a:p>
            <a:pPr marL="628650" lvl="1" indent="-171450">
              <a:buFont typeface="Courier New" panose="02070309020205020404" pitchFamily="49" charset="0"/>
              <a:buChar char="o"/>
            </a:pPr>
            <a:r>
              <a:rPr lang="en-US" dirty="0"/>
              <a:t>Common identifiers (e.g., addresses, phone numbers, etc.) are used by multiple clients purchasing properties that do not appear to be related.</a:t>
            </a:r>
          </a:p>
          <a:p>
            <a:pPr marL="628650" lvl="1" indent="-171450">
              <a:buFont typeface="Courier New" panose="02070309020205020404" pitchFamily="49" charset="0"/>
              <a:buChar char="o"/>
            </a:pPr>
            <a:r>
              <a:rPr lang="en-US" dirty="0"/>
              <a:t>Transactions involve individual(s) or entity(ies) identified by media, law enforcement, and/or intelligence agencies as being linked to criminal activities.</a:t>
            </a:r>
          </a:p>
          <a:p>
            <a:pPr marL="628650" lvl="1" indent="-171450">
              <a:buFont typeface="Courier New" panose="02070309020205020404" pitchFamily="49" charset="0"/>
              <a:buChar char="o"/>
            </a:pPr>
            <a:r>
              <a:rPr lang="en-US" dirty="0"/>
              <a:t>Attempts to verify the information provided by a new or prospective client are difficult.</a:t>
            </a:r>
          </a:p>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A33D92A-B659-4799-8DEB-9E54F3C93B5A}"/>
              </a:ext>
            </a:extLst>
          </p:cNvPr>
          <p:cNvSpPr>
            <a:spLocks noGrp="1"/>
          </p:cNvSpPr>
          <p:nvPr>
            <p:ph type="body" idx="1"/>
          </p:nvPr>
        </p:nvSpPr>
        <p:spPr/>
        <p:txBody>
          <a:bodyPr/>
          <a:lstStyle/>
          <a:p>
            <a:pPr marL="342900" marR="0" lvl="0" indent="-342900" algn="l" defTabSz="914400" rtl="0" eaLnBrk="1" latinLnBrk="0" hangingPunct="1">
              <a:spcBef>
                <a:spcPts val="0"/>
              </a:spcBef>
              <a:spcAft>
                <a:spcPts val="0"/>
              </a:spcAft>
              <a:buFont typeface="Symbol" panose="05050102010706020507" pitchFamily="18" charset="2"/>
              <a:buChar char=""/>
            </a:pPr>
            <a:r>
              <a:rPr lang="en-US" sz="1400" kern="1200" dirty="0">
                <a:solidFill>
                  <a:schemeClr val="tx1"/>
                </a:solidFill>
                <a:effectLst/>
                <a:latin typeface="Arial" panose="020B0604020202020204" pitchFamily="34" charset="0"/>
                <a:ea typeface="+mn-ea"/>
                <a:cs typeface="Arial" panose="020B0604020202020204" pitchFamily="34" charset="0"/>
              </a:rPr>
              <a:t>Indicators related to terrorist financing include the following: </a:t>
            </a:r>
          </a:p>
          <a:p>
            <a:pPr marL="800100" marR="0" lvl="1" indent="-342900" algn="l" defTabSz="914400" rtl="0" eaLnBrk="1" latinLnBrk="0" hangingPunct="1">
              <a:spcBef>
                <a:spcPts val="0"/>
              </a:spcBef>
              <a:spcAft>
                <a:spcPts val="0"/>
              </a:spcAft>
              <a:buFont typeface="Courier New" panose="02070309020205020404" pitchFamily="49" charset="0"/>
              <a:buChar char="o"/>
            </a:pPr>
            <a:r>
              <a:rPr lang="en-US" sz="1400" kern="1200" dirty="0">
                <a:solidFill>
                  <a:schemeClr val="tx1"/>
                </a:solidFill>
                <a:effectLst/>
                <a:latin typeface="Arial" panose="020B0604020202020204" pitchFamily="34" charset="0"/>
                <a:ea typeface="+mn-ea"/>
                <a:cs typeface="Arial" panose="020B0604020202020204" pitchFamily="34" charset="0"/>
              </a:rPr>
              <a:t>Transactions with a person who lives in or an entity that operates out of certain high-risk jurisdictions such as locations in the midst of or in proximity to armed conflict where terrorist groups operate or locations that are subject to weaker money laundering and terrorist financing controls.</a:t>
            </a:r>
          </a:p>
          <a:p>
            <a:pPr marL="800100" marR="0" lvl="1" indent="-342900" algn="l" defTabSz="914400" rtl="0" eaLnBrk="1" latinLnBrk="0" hangingPunct="1">
              <a:spcBef>
                <a:spcPts val="0"/>
              </a:spcBef>
              <a:spcAft>
                <a:spcPts val="0"/>
              </a:spcAft>
              <a:buFont typeface="Courier New" panose="02070309020205020404" pitchFamily="49" charset="0"/>
              <a:buChar char="o"/>
            </a:pPr>
            <a:r>
              <a:rPr lang="en-US" sz="1400" kern="1200" dirty="0">
                <a:solidFill>
                  <a:schemeClr val="tx1"/>
                </a:solidFill>
                <a:effectLst/>
                <a:latin typeface="Arial" panose="020B0604020202020204" pitchFamily="34" charset="0"/>
                <a:ea typeface="+mn-ea"/>
                <a:cs typeface="Arial" panose="020B0604020202020204" pitchFamily="34" charset="0"/>
              </a:rPr>
              <a:t>Clients identified by media or law enforcement as having travelled, attempted or intended to travel to high-risk jurisdictions, including cities or districts of concern, specifically countries and adjacent countries under conflict and/or political instability or known to support terrorist activities and organizations.</a:t>
            </a:r>
          </a:p>
          <a:p>
            <a:pPr marL="800100" marR="0" lvl="1" indent="-342900" algn="l" defTabSz="914400" rtl="0" eaLnBrk="1" latinLnBrk="0" hangingPunct="1">
              <a:spcBef>
                <a:spcPts val="0"/>
              </a:spcBef>
              <a:spcAft>
                <a:spcPts val="0"/>
              </a:spcAft>
              <a:buFont typeface="Courier New" panose="02070309020205020404" pitchFamily="49" charset="0"/>
              <a:buChar char="o"/>
            </a:pPr>
            <a:r>
              <a:rPr lang="en-US" sz="1400" kern="1200" dirty="0">
                <a:solidFill>
                  <a:schemeClr val="tx1"/>
                </a:solidFill>
                <a:effectLst/>
                <a:latin typeface="Arial" panose="020B0604020202020204" pitchFamily="34" charset="0"/>
                <a:ea typeface="+mn-ea"/>
                <a:cs typeface="Arial" panose="020B0604020202020204" pitchFamily="34" charset="0"/>
              </a:rPr>
              <a:t>Transactions involving individuals or entities identified by media and/or sanctions lists as being linked to a terrorist organization or terrorist activities.</a:t>
            </a:r>
          </a:p>
          <a:p>
            <a:pPr marL="800100" marR="0" lvl="1" indent="-342900" algn="l" defTabSz="914400" rtl="0" eaLnBrk="1" latinLnBrk="0" hangingPunct="1">
              <a:spcBef>
                <a:spcPts val="0"/>
              </a:spcBef>
              <a:spcAft>
                <a:spcPts val="0"/>
              </a:spcAft>
              <a:buFont typeface="Courier New" panose="02070309020205020404" pitchFamily="49" charset="0"/>
              <a:buChar char="o"/>
            </a:pPr>
            <a:r>
              <a:rPr lang="en-US" sz="1400" kern="1200" dirty="0">
                <a:solidFill>
                  <a:schemeClr val="tx1"/>
                </a:solidFill>
                <a:effectLst/>
                <a:latin typeface="Arial" panose="020B0604020202020204" pitchFamily="34" charset="0"/>
                <a:ea typeface="+mn-ea"/>
                <a:cs typeface="Arial" panose="020B0604020202020204" pitchFamily="34" charset="0"/>
              </a:rPr>
              <a:t>Law enforcement information provided which indicates individuals or entities may be linked to a terrorist organization or terrorist activities.</a:t>
            </a:r>
          </a:p>
          <a:p>
            <a:pPr marL="800100" marR="0" lvl="1" indent="-342900" algn="l" defTabSz="914400" rtl="0" eaLnBrk="1" latinLnBrk="0" hangingPunct="1">
              <a:spcBef>
                <a:spcPts val="0"/>
              </a:spcBef>
              <a:spcAft>
                <a:spcPts val="0"/>
              </a:spcAft>
              <a:buFont typeface="Courier New" panose="02070309020205020404" pitchFamily="49" charset="0"/>
              <a:buChar char="o"/>
            </a:pPr>
            <a:r>
              <a:rPr lang="en-US" sz="1400" kern="1200" dirty="0">
                <a:solidFill>
                  <a:schemeClr val="tx1"/>
                </a:solidFill>
                <a:effectLst/>
                <a:latin typeface="Arial" panose="020B0604020202020204" pitchFamily="34" charset="0"/>
                <a:ea typeface="+mn-ea"/>
                <a:cs typeface="Arial" panose="020B0604020202020204" pitchFamily="34" charset="0"/>
              </a:rPr>
              <a:t>An individual or entity states or alludes that they support violent extremism or radicalization.</a:t>
            </a:r>
          </a:p>
          <a:p>
            <a:pPr marL="800100" marR="0" lvl="1" indent="-342900" algn="l" defTabSz="914400" rtl="0" eaLnBrk="1" latinLnBrk="0" hangingPunct="1">
              <a:spcBef>
                <a:spcPts val="0"/>
              </a:spcBef>
              <a:spcAft>
                <a:spcPts val="0"/>
              </a:spcAft>
              <a:buFont typeface="Courier New" panose="02070309020205020404" pitchFamily="49" charset="0"/>
              <a:buChar char="o"/>
            </a:pPr>
            <a:r>
              <a:rPr lang="en-US" sz="1400" kern="1200" dirty="0">
                <a:solidFill>
                  <a:schemeClr val="tx1"/>
                </a:solidFill>
                <a:effectLst/>
                <a:latin typeface="Arial" panose="020B0604020202020204" pitchFamily="34" charset="0"/>
                <a:ea typeface="+mn-ea"/>
                <a:cs typeface="Arial" panose="020B0604020202020204" pitchFamily="34" charset="0"/>
              </a:rPr>
              <a:t>The client provides multiple variations of their name, address, phone number, or additional identifiers.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158AD02-62EB-4888-9FE7-07ED7E02315E}"/>
              </a:ext>
            </a:extLst>
          </p:cNvPr>
          <p:cNvSpPr>
            <a:spLocks noGrp="1"/>
          </p:cNvSpPr>
          <p:nvPr>
            <p:ph type="body" idx="1"/>
          </p:nvPr>
        </p:nvSpPr>
        <p:spPr/>
        <p:txBody>
          <a:bodyPr/>
          <a:lstStyle/>
          <a:p>
            <a:pPr marL="342900" marR="0" lvl="0" indent="-342900" algn="l" defTabSz="914400" rtl="0" eaLnBrk="1" latinLnBrk="0" hangingPunct="1">
              <a:spcBef>
                <a:spcPts val="0"/>
              </a:spcBef>
              <a:spcAft>
                <a:spcPts val="0"/>
              </a:spcAft>
              <a:buFont typeface="Symbol" panose="05050102010706020507" pitchFamily="18" charset="2"/>
              <a:buChar char=""/>
            </a:pPr>
            <a:r>
              <a:rPr lang="en-CA" sz="1400" kern="1200" dirty="0">
                <a:solidFill>
                  <a:schemeClr val="tx1"/>
                </a:solidFill>
                <a:effectLst/>
                <a:latin typeface="Arial" panose="020B0604020202020204" pitchFamily="34" charset="0"/>
                <a:ea typeface="+mn-ea"/>
                <a:cs typeface="Arial" panose="020B0604020202020204" pitchFamily="34" charset="0"/>
              </a:rPr>
              <a:t>Terrorist financing offences make it a crime to knowingly collect or provide property, which can include financial or other related services, for terrorist purposes.</a:t>
            </a:r>
            <a:endParaRPr lang="en-US" sz="1400" kern="1200" dirty="0">
              <a:solidFill>
                <a:schemeClr val="tx1"/>
              </a:solidFill>
              <a:effectLst/>
              <a:latin typeface="Arial" panose="020B0604020202020204" pitchFamily="34" charset="0"/>
              <a:ea typeface="+mn-ea"/>
              <a:cs typeface="Arial" panose="020B0604020202020204" pitchFamily="34" charset="0"/>
            </a:endParaRPr>
          </a:p>
          <a:p>
            <a:pPr marL="342900" marR="0" lvl="0" indent="-342900" algn="l" defTabSz="914400" rtl="0" eaLnBrk="1" latinLnBrk="0" hangingPunct="1">
              <a:spcBef>
                <a:spcPts val="0"/>
              </a:spcBef>
              <a:spcAft>
                <a:spcPts val="0"/>
              </a:spcAft>
              <a:buFont typeface="Symbol" panose="05050102010706020507" pitchFamily="18" charset="2"/>
              <a:buChar char=""/>
            </a:pPr>
            <a:r>
              <a:rPr lang="en-CA" sz="1400" kern="1200" dirty="0">
                <a:solidFill>
                  <a:schemeClr val="tx1"/>
                </a:solidFill>
                <a:effectLst/>
                <a:latin typeface="Arial" panose="020B0604020202020204" pitchFamily="34" charset="0"/>
                <a:ea typeface="+mn-ea"/>
                <a:cs typeface="Arial" panose="020B0604020202020204" pitchFamily="34" charset="0"/>
              </a:rPr>
              <a:t>Indicators that relate specifically to real estate include:</a:t>
            </a:r>
            <a:endParaRPr lang="en-US" sz="1400" kern="1200" dirty="0">
              <a:solidFill>
                <a:schemeClr val="tx1"/>
              </a:solidFill>
              <a:effectLst/>
              <a:latin typeface="Arial" panose="020B0604020202020204" pitchFamily="34" charset="0"/>
              <a:ea typeface="+mn-ea"/>
              <a:cs typeface="Arial" panose="020B0604020202020204" pitchFamily="34" charset="0"/>
            </a:endParaRPr>
          </a:p>
          <a:p>
            <a:pPr marL="800100" marR="0" lvl="1" indent="-342900" algn="l" defTabSz="914400" rtl="0" eaLnBrk="1" latinLnBrk="0" hangingPunct="1">
              <a:spcBef>
                <a:spcPts val="0"/>
              </a:spcBef>
              <a:spcAft>
                <a:spcPts val="0"/>
              </a:spcAft>
              <a:buFont typeface="Courier New" panose="02070309020205020404" pitchFamily="49" charset="0"/>
              <a:buChar char="o"/>
            </a:pPr>
            <a:r>
              <a:rPr lang="en-CA" sz="1400" kern="1200" dirty="0">
                <a:solidFill>
                  <a:schemeClr val="tx1"/>
                </a:solidFill>
                <a:effectLst/>
                <a:latin typeface="Arial" panose="020B0604020202020204" pitchFamily="34" charset="0"/>
                <a:ea typeface="+mn-ea"/>
                <a:cs typeface="Arial" panose="020B0604020202020204" pitchFamily="34" charset="0"/>
              </a:rPr>
              <a:t>Client sells property below market value with an additional “under the table” payment.</a:t>
            </a:r>
            <a:endParaRPr lang="en-US" sz="1400" kern="1200" dirty="0">
              <a:solidFill>
                <a:schemeClr val="tx1"/>
              </a:solidFill>
              <a:effectLst/>
              <a:latin typeface="Arial" panose="020B0604020202020204" pitchFamily="34" charset="0"/>
              <a:ea typeface="+mn-ea"/>
              <a:cs typeface="Arial" panose="020B0604020202020204" pitchFamily="34" charset="0"/>
            </a:endParaRPr>
          </a:p>
          <a:p>
            <a:pPr marL="800100" marR="0" lvl="1" indent="-342900" algn="l" defTabSz="914400" rtl="0" eaLnBrk="1" latinLnBrk="0" hangingPunct="1">
              <a:spcBef>
                <a:spcPts val="0"/>
              </a:spcBef>
              <a:spcAft>
                <a:spcPts val="0"/>
              </a:spcAft>
              <a:buFont typeface="Courier New" panose="02070309020205020404" pitchFamily="49" charset="0"/>
              <a:buChar char="o"/>
            </a:pPr>
            <a:r>
              <a:rPr lang="en-CA" sz="1400" kern="1200" dirty="0">
                <a:solidFill>
                  <a:schemeClr val="tx1"/>
                </a:solidFill>
                <a:effectLst/>
                <a:latin typeface="Arial" panose="020B0604020202020204" pitchFamily="34" charset="0"/>
                <a:ea typeface="+mn-ea"/>
                <a:cs typeface="Arial" panose="020B0604020202020204" pitchFamily="34" charset="0"/>
              </a:rPr>
              <a:t>Client purchases property without inspecting it.</a:t>
            </a:r>
            <a:endParaRPr lang="en-US" sz="1400" kern="1200" dirty="0">
              <a:solidFill>
                <a:schemeClr val="tx1"/>
              </a:solidFill>
              <a:effectLst/>
              <a:latin typeface="Arial" panose="020B0604020202020204" pitchFamily="34" charset="0"/>
              <a:ea typeface="+mn-ea"/>
              <a:cs typeface="Arial" panose="020B0604020202020204" pitchFamily="34" charset="0"/>
            </a:endParaRPr>
          </a:p>
          <a:p>
            <a:pPr marL="800100" marR="0" lvl="1" indent="-342900" algn="l" defTabSz="914400" rtl="0" eaLnBrk="1" latinLnBrk="0" hangingPunct="1">
              <a:spcBef>
                <a:spcPts val="0"/>
              </a:spcBef>
              <a:spcAft>
                <a:spcPts val="0"/>
              </a:spcAft>
              <a:buFont typeface="Courier New" panose="02070309020205020404" pitchFamily="49" charset="0"/>
              <a:buChar char="o"/>
            </a:pPr>
            <a:r>
              <a:rPr lang="en-CA" sz="1400" kern="1200" dirty="0">
                <a:solidFill>
                  <a:schemeClr val="tx1"/>
                </a:solidFill>
                <a:effectLst/>
                <a:latin typeface="Arial" panose="020B0604020202020204" pitchFamily="34" charset="0"/>
                <a:ea typeface="+mn-ea"/>
                <a:cs typeface="Arial" panose="020B0604020202020204" pitchFamily="34" charset="0"/>
              </a:rPr>
              <a:t>Client is known to have paid large remodeling or home improvement invoices with cash, on a property for which property management services are provided.</a:t>
            </a:r>
            <a:endParaRPr lang="en-US" sz="1400" kern="1200" dirty="0">
              <a:solidFill>
                <a:schemeClr val="tx1"/>
              </a:solidFill>
              <a:effectLst/>
              <a:latin typeface="Arial" panose="020B0604020202020204" pitchFamily="34" charset="0"/>
              <a:ea typeface="+mn-ea"/>
              <a:cs typeface="Arial" panose="020B0604020202020204" pitchFamily="34" charset="0"/>
            </a:endParaRPr>
          </a:p>
          <a:p>
            <a:pPr marL="800100" marR="0" lvl="1" indent="-342900" algn="l" defTabSz="914400" rtl="0" eaLnBrk="1" latinLnBrk="0" hangingPunct="1">
              <a:spcBef>
                <a:spcPts val="0"/>
              </a:spcBef>
              <a:spcAft>
                <a:spcPts val="0"/>
              </a:spcAft>
              <a:buFont typeface="Courier New" panose="02070309020205020404" pitchFamily="49" charset="0"/>
              <a:buChar char="o"/>
            </a:pPr>
            <a:r>
              <a:rPr lang="en-CA" sz="1400" kern="1200" dirty="0">
                <a:solidFill>
                  <a:schemeClr val="tx1"/>
                </a:solidFill>
                <a:effectLst/>
                <a:latin typeface="Arial" panose="020B0604020202020204" pitchFamily="34" charset="0"/>
                <a:ea typeface="+mn-ea"/>
                <a:cs typeface="Arial" panose="020B0604020202020204" pitchFamily="34" charset="0"/>
              </a:rPr>
              <a:t>Client buys back a property that he or she recently sold.</a:t>
            </a:r>
            <a:endParaRPr lang="en-US" sz="1400" kern="1200" dirty="0">
              <a:solidFill>
                <a:schemeClr val="tx1"/>
              </a:solidFill>
              <a:effectLst/>
              <a:latin typeface="Arial" panose="020B0604020202020204" pitchFamily="34" charset="0"/>
              <a:ea typeface="+mn-ea"/>
              <a:cs typeface="Arial" panose="020B0604020202020204" pitchFamily="34" charset="0"/>
            </a:endParaRPr>
          </a:p>
          <a:p>
            <a:pPr marL="800100" marR="0" lvl="1" indent="-342900" algn="l" defTabSz="914400" rtl="0" eaLnBrk="1" latinLnBrk="0" hangingPunct="1">
              <a:spcBef>
                <a:spcPts val="0"/>
              </a:spcBef>
              <a:spcAft>
                <a:spcPts val="0"/>
              </a:spcAft>
              <a:buFont typeface="Courier New" panose="02070309020205020404" pitchFamily="49" charset="0"/>
              <a:buChar char="o"/>
            </a:pPr>
            <a:r>
              <a:rPr lang="en-CA" sz="1400" kern="1200" dirty="0">
                <a:solidFill>
                  <a:schemeClr val="tx1"/>
                </a:solidFill>
                <a:effectLst/>
                <a:latin typeface="Arial" panose="020B0604020202020204" pitchFamily="34" charset="0"/>
                <a:ea typeface="+mn-ea"/>
                <a:cs typeface="Arial" panose="020B0604020202020204" pitchFamily="34" charset="0"/>
              </a:rPr>
              <a:t>Frequent change of ownership of same property, particularly between related or acquainted parties.</a:t>
            </a:r>
            <a:endParaRPr lang="en-US" sz="1400" kern="1200" dirty="0">
              <a:solidFill>
                <a:schemeClr val="tx1"/>
              </a:solidFill>
              <a:effectLst/>
              <a:latin typeface="Arial" panose="020B0604020202020204" pitchFamily="34" charset="0"/>
              <a:ea typeface="+mn-ea"/>
              <a:cs typeface="Arial" panose="020B0604020202020204" pitchFamily="34" charset="0"/>
            </a:endParaRPr>
          </a:p>
          <a:p>
            <a:pPr marL="800100" marR="0" lvl="1" indent="-342900" algn="l" defTabSz="914400" rtl="0" eaLnBrk="1" latinLnBrk="0" hangingPunct="1">
              <a:spcBef>
                <a:spcPts val="0"/>
              </a:spcBef>
              <a:spcAft>
                <a:spcPts val="0"/>
              </a:spcAft>
              <a:buFont typeface="Courier New" panose="02070309020205020404" pitchFamily="49" charset="0"/>
              <a:buChar char="o"/>
            </a:pPr>
            <a:r>
              <a:rPr lang="en-CA" sz="1400" kern="1200" dirty="0">
                <a:solidFill>
                  <a:schemeClr val="tx1"/>
                </a:solidFill>
                <a:effectLst/>
                <a:latin typeface="Arial" panose="020B0604020202020204" pitchFamily="34" charset="0"/>
                <a:ea typeface="+mn-ea"/>
                <a:cs typeface="Arial" panose="020B0604020202020204" pitchFamily="34" charset="0"/>
              </a:rPr>
              <a:t>If a property is re-sold shortly after purchase at a significantly different purchase price, without corresponding changes in market values in the same area.</a:t>
            </a:r>
            <a:endParaRPr lang="en-US" sz="1400" kern="1200" dirty="0">
              <a:solidFill>
                <a:schemeClr val="tx1"/>
              </a:solidFill>
              <a:effectLst/>
              <a:latin typeface="Arial" panose="020B0604020202020204" pitchFamily="34" charset="0"/>
              <a:ea typeface="+mn-ea"/>
              <a:cs typeface="Arial" panose="020B0604020202020204" pitchFamily="34" charset="0"/>
            </a:endParaRPr>
          </a:p>
          <a:p>
            <a:pPr marL="342900" marR="0" lvl="0" indent="-342900" algn="l" defTabSz="914400" rtl="0" eaLnBrk="1" latinLnBrk="0" hangingPunct="1">
              <a:spcBef>
                <a:spcPts val="0"/>
              </a:spcBef>
              <a:spcAft>
                <a:spcPts val="0"/>
              </a:spcAft>
              <a:buFont typeface="Symbol" panose="05050102010706020507" pitchFamily="18" charset="2"/>
              <a:buChar char=""/>
            </a:pPr>
            <a:r>
              <a:rPr lang="en-CA" sz="1400" kern="1200" dirty="0">
                <a:solidFill>
                  <a:schemeClr val="tx1"/>
                </a:solidFill>
                <a:effectLst/>
                <a:latin typeface="Arial" panose="020B0604020202020204" pitchFamily="34" charset="0"/>
                <a:ea typeface="+mn-ea"/>
                <a:cs typeface="Arial" panose="020B0604020202020204" pitchFamily="34" charset="0"/>
              </a:rPr>
              <a:t>Other money laundering and terrorist financing indicators may also prove relevant in determining if there are reasonable grounds to suspect terrorist financing.</a:t>
            </a:r>
            <a:endParaRPr lang="en-US" sz="140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FDD49F5-FBDB-44B0-BD79-65963433AD54}"/>
              </a:ext>
            </a:extLst>
          </p:cNvPr>
          <p:cNvSpPr>
            <a:spLocks noGrp="1"/>
          </p:cNvSpPr>
          <p:nvPr>
            <p:ph type="body" idx="1"/>
          </p:nvPr>
        </p:nvSpPr>
        <p:spPr/>
        <p:txBody>
          <a:bodyPr/>
          <a:lstStyle/>
          <a:p>
            <a:pPr marL="342900" marR="0" lvl="0" indent="-342900">
              <a:spcBef>
                <a:spcPts val="0"/>
              </a:spcBef>
              <a:spcAft>
                <a:spcPts val="1200"/>
              </a:spcAft>
              <a:buFont typeface="Symbol" panose="05050102010706020507" pitchFamily="18" charset="2"/>
              <a:buChar char=""/>
            </a:pPr>
            <a:r>
              <a:rPr lang="en-CA" sz="1200" dirty="0">
                <a:effectLst/>
                <a:latin typeface="Arial" panose="020B0604020202020204" pitchFamily="34" charset="0"/>
                <a:ea typeface="Calibri" panose="020F0502020204030204" pitchFamily="34" charset="0"/>
                <a:cs typeface="Times New Roman" panose="02020603050405020304" pitchFamily="18" charset="0"/>
              </a:rPr>
              <a:t>You must report suspicious transactions when you have reasonable grounds to suspect that a transaction is related to the commission or attempted commission of a money-laundering or-terrorist activity financing offence.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1200"/>
              </a:spcAft>
              <a:buFont typeface="Symbol" panose="05050102010706020507" pitchFamily="18" charset="2"/>
              <a:buChar char=""/>
            </a:pPr>
            <a:r>
              <a:rPr lang="en-CA" sz="1200" dirty="0">
                <a:effectLst/>
                <a:latin typeface="Arial" panose="020B0604020202020204" pitchFamily="34" charset="0"/>
                <a:ea typeface="Calibri" panose="020F0502020204030204" pitchFamily="34" charset="0"/>
                <a:cs typeface="Times New Roman" panose="02020603050405020304" pitchFamily="18" charset="0"/>
              </a:rPr>
              <a:t>This means that even if the client does not end up completing a purchase and sale transaction, the interaction still needs to be reported if it raised reasonable grounds to suspect a money-laundering or terrorist-financing offence.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1200"/>
              </a:spcAft>
              <a:buFont typeface="Symbol" panose="05050102010706020507" pitchFamily="18" charset="2"/>
              <a:buChar char=""/>
            </a:pPr>
            <a:r>
              <a:rPr lang="en-CA" sz="1200" dirty="0">
                <a:effectLst/>
                <a:latin typeface="Arial" panose="020B0604020202020204" pitchFamily="34" charset="0"/>
                <a:ea typeface="Calibri" panose="020F0502020204030204" pitchFamily="34" charset="0"/>
                <a:cs typeface="Times New Roman" panose="02020603050405020304" pitchFamily="18" charset="0"/>
              </a:rPr>
              <a:t>The reasonable grounds to suspect threshold is a step above simple suspicion and a step below reasonable grounds to believe: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1200"/>
              </a:spcAft>
              <a:buFont typeface="Courier New" panose="02070309020205020404" pitchFamily="49" charset="0"/>
              <a:buChar char="o"/>
            </a:pPr>
            <a:r>
              <a:rPr lang="en-CA" sz="1200" b="1" i="1" dirty="0">
                <a:effectLst/>
                <a:latin typeface="Arial" panose="020B0604020202020204" pitchFamily="34" charset="0"/>
                <a:ea typeface="Calibri" panose="020F0502020204030204" pitchFamily="34" charset="0"/>
                <a:cs typeface="Times New Roman" panose="02020603050405020304" pitchFamily="18" charset="0"/>
              </a:rPr>
              <a:t>Simple suspicion</a:t>
            </a:r>
            <a:r>
              <a:rPr lang="en-CA" sz="1200" dirty="0">
                <a:effectLst/>
                <a:latin typeface="Arial" panose="020B0604020202020204" pitchFamily="34" charset="0"/>
                <a:ea typeface="Calibri" panose="020F0502020204030204" pitchFamily="34" charset="0"/>
                <a:cs typeface="Times New Roman" panose="02020603050405020304" pitchFamily="18" charset="0"/>
              </a:rPr>
              <a:t> means a “gut feeling” or a “hunch”. There are no underlying facts, context, or money-laundering or terrorist-financing indicators to support this suspicion.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1200"/>
              </a:spcAft>
              <a:buFont typeface="Courier New" panose="02070309020205020404" pitchFamily="49" charset="0"/>
              <a:buChar char="o"/>
            </a:pPr>
            <a:r>
              <a:rPr lang="en-CA" sz="1200" b="1" i="1" dirty="0">
                <a:effectLst/>
                <a:latin typeface="Arial" panose="020B0604020202020204" pitchFamily="34" charset="0"/>
                <a:ea typeface="Calibri" panose="020F0502020204030204" pitchFamily="34" charset="0"/>
                <a:cs typeface="Times New Roman" panose="02020603050405020304" pitchFamily="18" charset="0"/>
              </a:rPr>
              <a:t>Reasonable grounds to suspect</a:t>
            </a:r>
            <a:r>
              <a:rPr lang="en-CA" sz="1200" dirty="0">
                <a:effectLst/>
                <a:latin typeface="Arial" panose="020B0604020202020204" pitchFamily="34" charset="0"/>
                <a:ea typeface="Calibri" panose="020F0502020204030204" pitchFamily="34" charset="0"/>
                <a:cs typeface="Times New Roman" panose="02020603050405020304" pitchFamily="18" charset="0"/>
              </a:rPr>
              <a:t> means that there is a possibility that a money-laundering or terrorist-financing offence has occurred. The underlying facts, context, or indicators leading to this determination do not need to be proven.</a:t>
            </a:r>
            <a:endParaRPr lang="en-US" sz="1600" b="0" i="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1200"/>
              </a:spcAft>
              <a:buFont typeface="Courier New" panose="02070309020205020404" pitchFamily="49" charset="0"/>
              <a:buChar char="o"/>
            </a:pPr>
            <a:r>
              <a:rPr lang="en-CA" sz="1200" b="1" i="1" dirty="0">
                <a:effectLst/>
                <a:latin typeface="Arial" panose="020B0604020202020204" pitchFamily="34" charset="0"/>
                <a:ea typeface="Calibri" panose="020F0502020204030204" pitchFamily="34" charset="0"/>
              </a:rPr>
              <a:t>Reasonable grounds to believe</a:t>
            </a:r>
            <a:r>
              <a:rPr lang="en-CA" sz="1200" dirty="0">
                <a:effectLst/>
                <a:latin typeface="Arial" panose="020B0604020202020204" pitchFamily="34" charset="0"/>
                <a:ea typeface="Calibri" panose="020F0502020204030204" pitchFamily="34" charset="0"/>
              </a:rPr>
              <a:t> means that there is a probability that a money-laundering or terrorist-financing offence has occurred. The underlying facts have been verified and support these probabilities.</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1A4FD18-3B9D-4032-8575-F645B77E236D}"/>
              </a:ext>
            </a:extLst>
          </p:cNvPr>
          <p:cNvSpPr>
            <a:spLocks noGrp="1"/>
          </p:cNvSpPr>
          <p:nvPr>
            <p:ph type="body" idx="1"/>
          </p:nvPr>
        </p:nvSpPr>
        <p:spPr/>
        <p:txBody>
          <a:bodyPr/>
          <a:lstStyle/>
          <a:p>
            <a:pPr marL="342900" marR="0" lvl="0" indent="-342900">
              <a:spcBef>
                <a:spcPts val="0"/>
              </a:spcBef>
              <a:spcAft>
                <a:spcPts val="1200"/>
              </a:spcAft>
              <a:buFont typeface="Symbol" panose="05050102010706020507" pitchFamily="18" charset="2"/>
              <a:buChar char=""/>
            </a:pPr>
            <a:r>
              <a:rPr lang="en-CA" sz="1200" dirty="0">
                <a:effectLst/>
                <a:latin typeface="Arial" panose="020B0604020202020204" pitchFamily="34" charset="0"/>
                <a:ea typeface="Calibri" panose="020F0502020204030204" pitchFamily="34" charset="0"/>
                <a:cs typeface="Times New Roman" panose="02020603050405020304" pitchFamily="18" charset="0"/>
              </a:rPr>
              <a:t>To file an STR with FINTRAC, you must complete the measures that enable you to reach the </a:t>
            </a:r>
            <a:r>
              <a:rPr lang="en-CA" sz="1200" b="1" dirty="0">
                <a:effectLst/>
                <a:latin typeface="Arial" panose="020B0604020202020204" pitchFamily="34" charset="0"/>
                <a:ea typeface="Calibri" panose="020F0502020204030204" pitchFamily="34" charset="0"/>
                <a:cs typeface="Times New Roman" panose="02020603050405020304" pitchFamily="18" charset="0"/>
              </a:rPr>
              <a:t>reasonable grounds to suspect</a:t>
            </a:r>
            <a:r>
              <a:rPr lang="en-CA" sz="1200" dirty="0">
                <a:effectLst/>
                <a:latin typeface="Arial" panose="020B0604020202020204" pitchFamily="34" charset="0"/>
                <a:ea typeface="Calibri" panose="020F0502020204030204" pitchFamily="34" charset="0"/>
                <a:cs typeface="Times New Roman" panose="02020603050405020304" pitchFamily="18" charset="0"/>
              </a:rPr>
              <a:t> threshold.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1200"/>
              </a:spcAft>
              <a:buFont typeface="Symbol" panose="05050102010706020507" pitchFamily="18" charset="2"/>
              <a:buChar char=""/>
            </a:pPr>
            <a:r>
              <a:rPr lang="en-CA" sz="1200" dirty="0">
                <a:effectLst/>
                <a:latin typeface="Arial" panose="020B0604020202020204" pitchFamily="34" charset="0"/>
                <a:ea typeface="Calibri" panose="020F0502020204030204" pitchFamily="34" charset="0"/>
                <a:cs typeface="Times New Roman" panose="02020603050405020304" pitchFamily="18" charset="0"/>
              </a:rPr>
              <a:t>FINTRAC notes that these measures include: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spcBef>
                <a:spcPts val="0"/>
              </a:spcBef>
              <a:spcAft>
                <a:spcPts val="1200"/>
              </a:spcAft>
              <a:buFont typeface="Courier New" panose="02070309020205020404" pitchFamily="49" charset="0"/>
              <a:buChar char="o"/>
            </a:pPr>
            <a:r>
              <a:rPr lang="en-CA" sz="1200" dirty="0">
                <a:effectLst/>
                <a:latin typeface="Arial" panose="020B0604020202020204" pitchFamily="34" charset="0"/>
                <a:ea typeface="Calibri" panose="020F0502020204030204" pitchFamily="34" charset="0"/>
                <a:cs typeface="Times New Roman" panose="02020603050405020304" pitchFamily="18" charset="0"/>
              </a:rPr>
              <a:t>screening for and identifying suspicious transactions;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spcBef>
                <a:spcPts val="0"/>
              </a:spcBef>
              <a:spcAft>
                <a:spcPts val="1200"/>
              </a:spcAft>
              <a:buFont typeface="Courier New" panose="02070309020205020404" pitchFamily="49" charset="0"/>
              <a:buChar char="o"/>
            </a:pPr>
            <a:r>
              <a:rPr lang="en-CA" sz="1200" dirty="0">
                <a:effectLst/>
                <a:latin typeface="Arial" panose="020B0604020202020204" pitchFamily="34" charset="0"/>
                <a:ea typeface="Calibri" panose="020F0502020204030204" pitchFamily="34" charset="0"/>
                <a:cs typeface="Times New Roman" panose="02020603050405020304" pitchFamily="18" charset="0"/>
              </a:rPr>
              <a:t>assessing the facts and context surrounding the suspicious transaction;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spcBef>
                <a:spcPts val="0"/>
              </a:spcBef>
              <a:spcAft>
                <a:spcPts val="1200"/>
              </a:spcAft>
              <a:buFont typeface="Courier New" panose="02070309020205020404" pitchFamily="49" charset="0"/>
              <a:buChar char="o"/>
            </a:pPr>
            <a:r>
              <a:rPr lang="en-CA" sz="1200" dirty="0">
                <a:effectLst/>
                <a:latin typeface="Arial" panose="020B0604020202020204" pitchFamily="34" charset="0"/>
                <a:ea typeface="Calibri" panose="020F0502020204030204" pitchFamily="34" charset="0"/>
                <a:cs typeface="Times New Roman" panose="02020603050405020304" pitchFamily="18" charset="0"/>
              </a:rPr>
              <a:t>linking money-laundering or terrorist-financing indicators to the reporting entity’s assessment of the facts and context; and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spcBef>
                <a:spcPts val="0"/>
              </a:spcBef>
              <a:spcAft>
                <a:spcPts val="1200"/>
              </a:spcAft>
              <a:buFont typeface="Courier New" panose="02070309020205020404" pitchFamily="49" charset="0"/>
              <a:buChar char="o"/>
            </a:pPr>
            <a:r>
              <a:rPr lang="en-CA" sz="1200" dirty="0">
                <a:effectLst/>
                <a:latin typeface="Arial" panose="020B0604020202020204" pitchFamily="34" charset="0"/>
                <a:ea typeface="Calibri" panose="020F0502020204030204" pitchFamily="34" charset="0"/>
                <a:cs typeface="Times New Roman" panose="02020603050405020304" pitchFamily="18" charset="0"/>
              </a:rPr>
              <a:t>explaining the grounds for suspicion in an STR, where the reporting entity articulates how the facts, context, and money-laundering or terrorist-financing indicators allowed them to reach the grounds for suspicion threshold.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1200"/>
              </a:spcAft>
              <a:buFont typeface="Symbol" panose="05050102010706020507" pitchFamily="18" charset="2"/>
              <a:buChar char=""/>
            </a:pPr>
            <a:r>
              <a:rPr lang="en-CA" sz="1200" dirty="0">
                <a:effectLst/>
                <a:latin typeface="Arial" panose="020B0604020202020204" pitchFamily="34" charset="0"/>
                <a:ea typeface="Calibri" panose="020F0502020204030204" pitchFamily="34" charset="0"/>
                <a:cs typeface="Times New Roman" panose="02020603050405020304" pitchFamily="18" charset="0"/>
              </a:rPr>
              <a:t>These measures will enable you to reach the reasonable grounds to suspect threshold.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1200"/>
              </a:spcAft>
              <a:buFont typeface="Symbol" panose="05050102010706020507" pitchFamily="18" charset="2"/>
              <a:buChar char=""/>
            </a:pPr>
            <a:r>
              <a:rPr lang="en-CA" sz="1200" dirty="0">
                <a:effectLst/>
                <a:latin typeface="Arial" panose="020B0604020202020204" pitchFamily="34" charset="0"/>
                <a:ea typeface="Calibri" panose="020F0502020204030204" pitchFamily="34" charset="0"/>
              </a:rPr>
              <a:t>Where you suspect a suspicious transaction, you should promptly seek guidance from our brokerage’s compliance officer.</a:t>
            </a:r>
            <a:r>
              <a:rPr lang="en-US" dirty="0">
                <a:effectLst/>
              </a:rPr>
              <a:t> </a:t>
            </a:r>
            <a:r>
              <a:rPr lang="en-CA" sz="105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4FD4DED-1103-4233-A1E8-BE5E0B10FF97}"/>
              </a:ext>
            </a:extLst>
          </p:cNvPr>
          <p:cNvSpPr>
            <a:spLocks noGrp="1"/>
          </p:cNvSpPr>
          <p:nvPr>
            <p:ph type="body" idx="1"/>
          </p:nvPr>
        </p:nvSpPr>
        <p:spPr/>
        <p:txBody>
          <a:bodyPr/>
          <a:lstStyle/>
          <a:p>
            <a:pPr marL="342900" marR="0" lvl="0" indent="-342900">
              <a:spcBef>
                <a:spcPts val="0"/>
              </a:spcBef>
              <a:spcAft>
                <a:spcPts val="1200"/>
              </a:spcAft>
              <a:buFont typeface="Symbol" panose="05050102010706020507" pitchFamily="18" charset="2"/>
              <a:buChar char=""/>
            </a:pPr>
            <a:r>
              <a:rPr lang="en-CA" sz="1200" dirty="0">
                <a:effectLst/>
                <a:latin typeface="Arial" panose="020B0604020202020204" pitchFamily="34" charset="0"/>
                <a:ea typeface="Calibri" panose="020F0502020204030204" pitchFamily="34" charset="0"/>
                <a:cs typeface="Times New Roman" panose="02020603050405020304" pitchFamily="18" charset="0"/>
              </a:rPr>
              <a:t>It’s possible that you might have reasonable grounds to believe, rather than suspect, that a transaction is related to a money-laundering or terrorist-financing offence.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1200"/>
              </a:spcAft>
              <a:buFont typeface="Symbol" panose="05050102010706020507" pitchFamily="18" charset="2"/>
              <a:buChar char=""/>
            </a:pPr>
            <a:r>
              <a:rPr lang="en-CA" sz="1200" dirty="0">
                <a:effectLst/>
                <a:latin typeface="Arial" panose="020B0604020202020204" pitchFamily="34" charset="0"/>
                <a:ea typeface="Calibri" panose="020F0502020204030204" pitchFamily="34" charset="0"/>
                <a:cs typeface="Times New Roman" panose="02020603050405020304" pitchFamily="18" charset="0"/>
              </a:rPr>
              <a:t>If this is the case, you must begin an assessment of the facts, context, and money-laundering or terrorist-financing indicators immediately.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1200"/>
              </a:spcAft>
              <a:buFont typeface="Courier New" panose="02070309020205020404" pitchFamily="49" charset="0"/>
              <a:buChar char="o"/>
            </a:pPr>
            <a:r>
              <a:rPr lang="en-CA" sz="1200" dirty="0">
                <a:effectLst/>
                <a:latin typeface="Arial" panose="020B0604020202020204" pitchFamily="34" charset="0"/>
                <a:ea typeface="Calibri" panose="020F0502020204030204" pitchFamily="34" charset="0"/>
                <a:cs typeface="Times New Roman" panose="02020603050405020304" pitchFamily="18" charset="0"/>
              </a:rPr>
              <a:t>A fact about a transaction is something that is known to exist. This could include details such as the date, time, location, amount or type of transaction, account details, financial history, or criminal background.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1200"/>
              </a:spcAft>
              <a:buFont typeface="Symbol" panose="05050102010706020507" pitchFamily="18" charset="2"/>
              <a:buChar char=""/>
            </a:pPr>
            <a:r>
              <a:rPr lang="en-CA" sz="1200" dirty="0">
                <a:effectLst/>
                <a:latin typeface="Arial" panose="020B0604020202020204" pitchFamily="34" charset="0"/>
                <a:ea typeface="Calibri" panose="020F0502020204030204" pitchFamily="34" charset="0"/>
                <a:cs typeface="Times New Roman" panose="02020603050405020304" pitchFamily="18" charset="0"/>
              </a:rPr>
              <a:t>The reasonable grounds to believe threshold is a higher standard than the reasonable grounds to suspect threshold, meaning that the threshold to file an STR has already been met.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1200"/>
              </a:spcAft>
              <a:buFont typeface="Symbol" panose="05050102010706020507" pitchFamily="18" charset="2"/>
              <a:buChar char=""/>
            </a:pPr>
            <a:r>
              <a:rPr lang="en-CA" sz="1200" dirty="0">
                <a:effectLst/>
                <a:latin typeface="Arial" panose="020B0604020202020204" pitchFamily="34" charset="0"/>
                <a:ea typeface="Calibri" panose="020F0502020204030204" pitchFamily="34" charset="0"/>
                <a:cs typeface="Times New Roman" panose="02020603050405020304" pitchFamily="18" charset="0"/>
              </a:rPr>
              <a:t>Therefore, when you have reasonable grounds to believe, you must immediately begin the STR filing process.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spcBef>
                <a:spcPts val="0"/>
              </a:spcBef>
              <a:spcAft>
                <a:spcPts val="1200"/>
              </a:spcAft>
              <a:buFont typeface="Courier New" panose="02070309020205020404" pitchFamily="49" charset="0"/>
              <a:buChar char="o"/>
            </a:pPr>
            <a:r>
              <a:rPr lang="en-CA" sz="1200" dirty="0">
                <a:effectLst/>
                <a:latin typeface="Arial" panose="020B0604020202020204" pitchFamily="34" charset="0"/>
                <a:ea typeface="Calibri" panose="020F0502020204030204" pitchFamily="34" charset="0"/>
              </a:rPr>
              <a:t>An example of where reasonable grounds to believe may exist is if you receive a production order from law enforcement. To obtain the production order, law enforcement would have already had to demonstrate reasonable grounds to believe that criminal activity had occurred.</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B52155E-431F-4D28-9A6A-F74CAF6618E0}"/>
              </a:ext>
            </a:extLst>
          </p:cNvPr>
          <p:cNvSpPr>
            <a:spLocks noGrp="1"/>
          </p:cNvSpPr>
          <p:nvPr>
            <p:ph type="body" idx="1"/>
          </p:nvPr>
        </p:nvSpPr>
        <p:spPr/>
        <p:txBody>
          <a:bodyPr/>
          <a:lstStyle/>
          <a:p>
            <a:pPr marL="342900" marR="0" lvl="0" indent="-342900">
              <a:spcBef>
                <a:spcPts val="0"/>
              </a:spcBef>
              <a:spcAft>
                <a:spcPts val="1200"/>
              </a:spcAft>
              <a:buFont typeface="Symbol" panose="05050102010706020507" pitchFamily="18" charset="2"/>
              <a:buChar char=""/>
            </a:pPr>
            <a:r>
              <a:rPr lang="en-CA" sz="1200" dirty="0">
                <a:effectLst/>
                <a:latin typeface="Arial" panose="020B0604020202020204" pitchFamily="34" charset="0"/>
                <a:ea typeface="Calibri" panose="020F0502020204030204" pitchFamily="34" charset="0"/>
                <a:cs typeface="Times New Roman" panose="02020603050405020304" pitchFamily="18" charset="0"/>
              </a:rPr>
              <a:t>Next, let’s review a case study.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1200"/>
              </a:spcAft>
              <a:buFont typeface="Symbol" panose="05050102010706020507" pitchFamily="18" charset="2"/>
              <a:buChar char=""/>
            </a:pPr>
            <a:r>
              <a:rPr lang="en-CA" sz="1200" dirty="0">
                <a:effectLst/>
                <a:latin typeface="Arial" panose="020B0604020202020204" pitchFamily="34" charset="0"/>
                <a:ea typeface="Calibri" panose="020F0502020204030204" pitchFamily="34" charset="0"/>
                <a:cs typeface="Times New Roman" panose="02020603050405020304" pitchFamily="18" charset="0"/>
              </a:rPr>
              <a:t>Jane Doe contacted Mary Smith, a Realtor, to enquire about two properties she was considering for purchase.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1200"/>
              </a:spcAft>
              <a:buFont typeface="Symbol" panose="05050102010706020507" pitchFamily="18" charset="2"/>
              <a:buChar char=""/>
            </a:pPr>
            <a:r>
              <a:rPr lang="en-CA" sz="1200" dirty="0">
                <a:effectLst/>
                <a:latin typeface="Arial" panose="020B0604020202020204" pitchFamily="34" charset="0"/>
                <a:ea typeface="Calibri" panose="020F0502020204030204" pitchFamily="34" charset="0"/>
                <a:cs typeface="Times New Roman" panose="02020603050405020304" pitchFamily="18" charset="0"/>
              </a:rPr>
              <a:t>Mary reviewed with Jane the nature of the relationship and received Jane’s informed consent to represent her as a client.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1200"/>
              </a:spcAft>
              <a:buFont typeface="Symbol" panose="05050102010706020507" pitchFamily="18" charset="2"/>
              <a:buChar char=""/>
            </a:pPr>
            <a:r>
              <a:rPr lang="en-CA" sz="1200" dirty="0">
                <a:effectLst/>
                <a:latin typeface="Arial" panose="020B0604020202020204" pitchFamily="34" charset="0"/>
                <a:ea typeface="Calibri" panose="020F0502020204030204" pitchFamily="34" charset="0"/>
                <a:cs typeface="Times New Roman" panose="02020603050405020304" pitchFamily="18" charset="0"/>
              </a:rPr>
              <a:t>Jane stated that she worked as a server in a restaurant.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1200"/>
              </a:spcAft>
              <a:buFont typeface="Symbol" panose="05050102010706020507" pitchFamily="18" charset="2"/>
              <a:buChar char=""/>
            </a:pPr>
            <a:r>
              <a:rPr lang="en-CA" sz="1200" dirty="0">
                <a:effectLst/>
                <a:latin typeface="Arial" panose="020B0604020202020204" pitchFamily="34" charset="0"/>
                <a:ea typeface="Calibri" panose="020F0502020204030204" pitchFamily="34" charset="0"/>
                <a:cs typeface="Times New Roman" panose="02020603050405020304" pitchFamily="18" charset="0"/>
              </a:rPr>
              <a:t>Mary researched the two properties and emailed Jane with the pros and cons of each.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1200"/>
              </a:spcAft>
              <a:buFont typeface="Symbol" panose="05050102010706020507" pitchFamily="18" charset="2"/>
              <a:buChar char=""/>
            </a:pPr>
            <a:r>
              <a:rPr lang="en-CA" sz="1200" dirty="0">
                <a:effectLst/>
                <a:latin typeface="Arial" panose="020B0604020202020204" pitchFamily="34" charset="0"/>
                <a:ea typeface="Calibri" panose="020F0502020204030204" pitchFamily="34" charset="0"/>
              </a:rPr>
              <a:t>They made appointments for viewings.</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a:extLst>
              <a:ext uri="{FF2B5EF4-FFF2-40B4-BE49-F238E27FC236}">
                <a16:creationId xmlns:a16="http://schemas.microsoft.com/office/drawing/2014/main" id="{11AAE14C-C9A3-455F-8B76-07BF44861A6C}"/>
              </a:ext>
            </a:extLst>
          </p:cNvPr>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Good morning/afternoon and welcome to today’s presentation on the fundamentals of suspicious transactions and the obligation to report them to the Financial Transactions and Reports Analysis Centre of Canada (FINTRAC). </a:t>
            </a:r>
          </a:p>
          <a:p>
            <a:pPr marL="342900" marR="0" lvl="0" indent="-342900">
              <a:spcBef>
                <a:spcPts val="0"/>
              </a:spcBef>
              <a:spcAft>
                <a:spcPts val="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Today, we will discuss money laundering, terrorist financing, and the indicators of suspicious transactions.</a:t>
            </a:r>
          </a:p>
          <a:p>
            <a:pPr marL="342900" marR="0" lvl="0" indent="-342900">
              <a:spcBef>
                <a:spcPts val="0"/>
              </a:spcBef>
              <a:spcAft>
                <a:spcPts val="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We will work through a case study of how indicators might raise suspicion in a real estate transaction.</a:t>
            </a:r>
          </a:p>
          <a:p>
            <a:pPr marL="342900" marR="0" lvl="0" indent="-342900">
              <a:spcBef>
                <a:spcPts val="0"/>
              </a:spcBef>
              <a:spcAft>
                <a:spcPts val="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We will also discuss reporting thresholds and timelines, the contents and filing of suspicious transaction reports, and other associated requirements, such as ongoing monitoring.</a:t>
            </a:r>
          </a:p>
          <a:p>
            <a:pPr marL="342900" marR="0" lvl="0" indent="-342900">
              <a:spcBef>
                <a:spcPts val="0"/>
              </a:spcBef>
              <a:spcAft>
                <a:spcPts val="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Ok, let’s get started…. </a:t>
            </a:r>
          </a:p>
        </p:txBody>
      </p:sp>
    </p:spTree>
    <p:extLst>
      <p:ext uri="{BB962C8B-B14F-4D97-AF65-F5344CB8AC3E}">
        <p14:creationId xmlns:p14="http://schemas.microsoft.com/office/powerpoint/2010/main" val="31028677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C6D57B4-BDBC-4609-B71B-8E3AF495DB86}"/>
              </a:ext>
            </a:extLst>
          </p:cNvPr>
          <p:cNvSpPr>
            <a:spLocks noGrp="1"/>
          </p:cNvSpPr>
          <p:nvPr>
            <p:ph type="body" idx="1"/>
          </p:nvPr>
        </p:nvSpPr>
        <p:spPr/>
        <p:txBody>
          <a:bodyPr/>
          <a:lstStyle/>
          <a:p>
            <a:pPr marL="342900" marR="0" lvl="0" indent="-342900">
              <a:spcBef>
                <a:spcPts val="0"/>
              </a:spcBef>
              <a:spcAft>
                <a:spcPts val="1200"/>
              </a:spcAft>
              <a:buFont typeface="Symbol" panose="05050102010706020507" pitchFamily="18" charset="2"/>
              <a:buChar char=""/>
            </a:pPr>
            <a:r>
              <a:rPr lang="en-CA" sz="1200" dirty="0">
                <a:effectLst/>
                <a:latin typeface="Arial" panose="020B0604020202020204" pitchFamily="34" charset="0"/>
                <a:ea typeface="Calibri" panose="020F0502020204030204" pitchFamily="34" charset="0"/>
                <a:cs typeface="Times New Roman" panose="02020603050405020304" pitchFamily="18" charset="0"/>
              </a:rPr>
              <a:t>On the day in question, Jane advised Mary by email that she was unable to attend due to illness, and that in any case, she had already decided to purchase the $800,000 home.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1200"/>
              </a:spcAft>
              <a:buFont typeface="Symbol" panose="05050102010706020507" pitchFamily="18" charset="2"/>
              <a:buChar char=""/>
            </a:pPr>
            <a:r>
              <a:rPr lang="en-CA" sz="1200" dirty="0">
                <a:effectLst/>
                <a:latin typeface="Arial" panose="020B0604020202020204" pitchFamily="34" charset="0"/>
                <a:ea typeface="Calibri" panose="020F0502020204030204" pitchFamily="34" charset="0"/>
                <a:cs typeface="Times New Roman" panose="02020603050405020304" pitchFamily="18" charset="0"/>
              </a:rPr>
              <a:t>Jane explained that she was in the middle of a custody battle and was in a rush to buy a house to demonstrate that she was capable of providing for her two children.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1200"/>
              </a:spcAft>
              <a:buFont typeface="Symbol" panose="05050102010706020507" pitchFamily="18" charset="2"/>
              <a:buChar char=""/>
            </a:pPr>
            <a:r>
              <a:rPr lang="en-CA" sz="1200" dirty="0">
                <a:effectLst/>
                <a:latin typeface="Arial" panose="020B0604020202020204" pitchFamily="34" charset="0"/>
                <a:ea typeface="Calibri" panose="020F0502020204030204" pitchFamily="34" charset="0"/>
                <a:cs typeface="Times New Roman" panose="02020603050405020304" pitchFamily="18" charset="0"/>
              </a:rPr>
              <a:t>Mary was slightly taken aback by Jane’s choice of the most expensive home and her willingness to buy without first viewing the house or having anyone else inspect it first.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1200"/>
              </a:spcAft>
              <a:buFont typeface="Symbol" panose="05050102010706020507" pitchFamily="18" charset="2"/>
              <a:buChar char=""/>
            </a:pPr>
            <a:r>
              <a:rPr lang="en-CA" sz="1200" dirty="0">
                <a:effectLst/>
                <a:latin typeface="Arial" panose="020B0604020202020204" pitchFamily="34" charset="0"/>
                <a:ea typeface="Calibri" panose="020F0502020204030204" pitchFamily="34" charset="0"/>
                <a:cs typeface="Times New Roman" panose="02020603050405020304" pitchFamily="18" charset="0"/>
              </a:rPr>
              <a:t>Concerned about this choice, Mary pointed out that the selling price was overvalued by $50,000 and that she was in a good position to benefit by making the first offer under the asking price, but that in any case, it would be important for Jane to visit the house to ensure it met her needs.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1200"/>
              </a:spcAft>
              <a:buFont typeface="Symbol" panose="05050102010706020507" pitchFamily="18" charset="2"/>
              <a:buChar char=""/>
            </a:pPr>
            <a:r>
              <a:rPr lang="en-CA" sz="1200" dirty="0">
                <a:effectLst/>
                <a:latin typeface="Arial" panose="020B0604020202020204" pitchFamily="34" charset="0"/>
                <a:ea typeface="Calibri" panose="020F0502020204030204" pitchFamily="34" charset="0"/>
              </a:rPr>
              <a:t>Jane emailed Mary to let her know that given her pressing need to find a home for her children that she had already made up her mind and directed Mary to offer the asking price.</a:t>
            </a: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43D6C70-BAB9-4AD3-ADD7-2A65EC19DC48}"/>
              </a:ext>
            </a:extLst>
          </p:cNvPr>
          <p:cNvSpPr>
            <a:spLocks noGrp="1"/>
          </p:cNvSpPr>
          <p:nvPr>
            <p:ph type="body" idx="1"/>
          </p:nvPr>
        </p:nvSpPr>
        <p:spPr/>
        <p:txBody>
          <a:bodyPr/>
          <a:lstStyle/>
          <a:p>
            <a:pPr marL="342900" marR="0" lvl="0" indent="-342900">
              <a:spcBef>
                <a:spcPts val="0"/>
              </a:spcBef>
              <a:spcAft>
                <a:spcPts val="1200"/>
              </a:spcAft>
              <a:buFont typeface="Symbol" panose="05050102010706020507" pitchFamily="18" charset="2"/>
              <a:buChar char=""/>
            </a:pPr>
            <a:r>
              <a:rPr lang="en-CA" sz="1200" dirty="0">
                <a:effectLst/>
                <a:latin typeface="Arial" panose="020B0604020202020204" pitchFamily="34" charset="0"/>
                <a:ea typeface="Calibri" panose="020F0502020204030204" pitchFamily="34" charset="0"/>
                <a:cs typeface="Times New Roman" panose="02020603050405020304" pitchFamily="18" charset="0"/>
              </a:rPr>
              <a:t>Mary explained that in order to write up an offer, Jane would have to provide a deposit and identification.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1200"/>
              </a:spcAft>
              <a:buFont typeface="Symbol" panose="05050102010706020507" pitchFamily="18" charset="2"/>
              <a:buChar char=""/>
            </a:pPr>
            <a:r>
              <a:rPr lang="en-CA" sz="1200" dirty="0">
                <a:effectLst/>
                <a:latin typeface="Arial" panose="020B0604020202020204" pitchFamily="34" charset="0"/>
                <a:ea typeface="Calibri" panose="020F0502020204030204" pitchFamily="34" charset="0"/>
                <a:cs typeface="Times New Roman" panose="02020603050405020304" pitchFamily="18" charset="0"/>
              </a:rPr>
              <a:t>At this point, Jane emailed Mary and unexpectedly advised her that her brother would be mortgaging the house because he would be living with them.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1200"/>
              </a:spcAft>
              <a:buFont typeface="Symbol" panose="05050102010706020507" pitchFamily="18" charset="2"/>
              <a:buChar char=""/>
            </a:pPr>
            <a:r>
              <a:rPr lang="en-CA" sz="1200" dirty="0">
                <a:effectLst/>
                <a:latin typeface="Arial" panose="020B0604020202020204" pitchFamily="34" charset="0"/>
                <a:ea typeface="Calibri" panose="020F0502020204030204" pitchFamily="34" charset="0"/>
                <a:cs typeface="Times New Roman" panose="02020603050405020304" pitchFamily="18" charset="0"/>
              </a:rPr>
              <a:t>Mary offered to make the 45-minute drive to meet them and write the offer; however, Jane requested that she be emailed the form with the purchaser's name blank in order to enter the brother's name.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1200"/>
              </a:spcAft>
              <a:buFont typeface="Symbol" panose="05050102010706020507" pitchFamily="18" charset="2"/>
              <a:buChar char=""/>
            </a:pPr>
            <a:r>
              <a:rPr lang="en-CA" sz="1200" dirty="0">
                <a:effectLst/>
                <a:latin typeface="Arial" panose="020B0604020202020204" pitchFamily="34" charset="0"/>
                <a:ea typeface="Calibri" panose="020F0502020204030204" pitchFamily="34" charset="0"/>
                <a:cs typeface="Times New Roman" panose="02020603050405020304" pitchFamily="18" charset="0"/>
              </a:rPr>
              <a:t>Her brother was arriving from Iran on May 1 and would fill in the details when he got there. They would then scan the offer and email it back to Mary.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1200"/>
              </a:spcAft>
              <a:buFont typeface="Symbol" panose="05050102010706020507" pitchFamily="18" charset="2"/>
              <a:buChar char=""/>
            </a:pPr>
            <a:r>
              <a:rPr lang="en-CA" sz="1200" dirty="0">
                <a:effectLst/>
                <a:latin typeface="Arial" panose="020B0604020202020204" pitchFamily="34" charset="0"/>
                <a:ea typeface="Calibri" panose="020F0502020204030204" pitchFamily="34" charset="0"/>
                <a:cs typeface="Times New Roman" panose="02020603050405020304" pitchFamily="18" charset="0"/>
              </a:rPr>
              <a:t>Given the rise in suspicion, Mary explained that the brother’s ID would need to be checked personally.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1200"/>
              </a:spcAft>
              <a:buFont typeface="Symbol" panose="05050102010706020507" pitchFamily="18" charset="2"/>
              <a:buChar char=""/>
            </a:pPr>
            <a:r>
              <a:rPr lang="en-CA" sz="1200" dirty="0">
                <a:effectLst/>
                <a:latin typeface="Arial" panose="020B0604020202020204" pitchFamily="34" charset="0"/>
                <a:ea typeface="Calibri" panose="020F0502020204030204" pitchFamily="34" charset="0"/>
                <a:cs typeface="Times New Roman" panose="02020603050405020304" pitchFamily="18" charset="0"/>
              </a:rPr>
              <a:t>She offered to drive over to pick-up the deposit cheque and validate her brother’s identification at the same time.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1200"/>
              </a:spcAft>
              <a:buFont typeface="Symbol" panose="05050102010706020507" pitchFamily="18" charset="2"/>
              <a:buChar char=""/>
            </a:pPr>
            <a:r>
              <a:rPr lang="en-CA" sz="1200" dirty="0">
                <a:effectLst/>
                <a:latin typeface="Arial" panose="020B0604020202020204" pitchFamily="34" charset="0"/>
                <a:ea typeface="Calibri" panose="020F0502020204030204" pitchFamily="34" charset="0"/>
                <a:cs typeface="Times New Roman" panose="02020603050405020304" pitchFamily="18" charset="0"/>
              </a:rPr>
              <a:t>Mary also requested bank and lawyer information as part of the standard financing and legal steps.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1200"/>
              </a:spcAft>
              <a:buFont typeface="Symbol" panose="05050102010706020507" pitchFamily="18" charset="2"/>
              <a:buChar char=""/>
            </a:pPr>
            <a:r>
              <a:rPr lang="en-CA" sz="1200" dirty="0">
                <a:effectLst/>
                <a:latin typeface="Arial" panose="020B0604020202020204" pitchFamily="34" charset="0"/>
                <a:ea typeface="Calibri" panose="020F0502020204030204" pitchFamily="34" charset="0"/>
                <a:cs typeface="Times New Roman" panose="02020603050405020304" pitchFamily="18" charset="0"/>
              </a:rPr>
              <a:t>Jane explained that they preferred to mail out the deposit cheque because her working hours at the restaurant were unpredictable.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1200"/>
              </a:spcAft>
              <a:buFont typeface="Symbol" panose="05050102010706020507" pitchFamily="18" charset="2"/>
              <a:buChar char=""/>
            </a:pPr>
            <a:r>
              <a:rPr lang="en-CA" sz="1200" dirty="0">
                <a:effectLst/>
                <a:latin typeface="Arial" panose="020B0604020202020204" pitchFamily="34" charset="0"/>
                <a:ea typeface="Calibri" panose="020F0502020204030204" pitchFamily="34" charset="0"/>
                <a:cs typeface="Times New Roman" panose="02020603050405020304" pitchFamily="18" charset="0"/>
              </a:rPr>
              <a:t>Along with the deposit cheque signed by her brother on April 25, several days before he was scheduled to arrive, Jane faxed a copy of her brother’s driver’s license and provided only mortgage pre-approval with none of the required details.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1200"/>
              </a:spcAft>
              <a:buFont typeface="Symbol" panose="05050102010706020507" pitchFamily="18" charset="2"/>
              <a:buChar char=""/>
            </a:pPr>
            <a:r>
              <a:rPr lang="en-CA" sz="1200" dirty="0">
                <a:effectLst/>
                <a:latin typeface="Arial" panose="020B0604020202020204" pitchFamily="34" charset="0"/>
                <a:ea typeface="Calibri" panose="020F0502020204030204" pitchFamily="34" charset="0"/>
                <a:cs typeface="Times New Roman" panose="02020603050405020304" pitchFamily="18" charset="0"/>
              </a:rPr>
              <a:t>When Mary called Jane and started to explain once again that the brother’s identification document would have to be validated in person in order to proceed, Jane became very defensive and threatened to find another Realtor.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1200"/>
              </a:spcAft>
              <a:buFont typeface="Symbol" panose="05050102010706020507" pitchFamily="18" charset="2"/>
              <a:buChar char=""/>
            </a:pPr>
            <a:r>
              <a:rPr lang="en-CA" sz="1200" dirty="0">
                <a:effectLst/>
                <a:latin typeface="Arial" panose="020B0604020202020204" pitchFamily="34" charset="0"/>
                <a:ea typeface="Calibri" panose="020F0502020204030204" pitchFamily="34" charset="0"/>
                <a:cs typeface="Times New Roman" panose="02020603050405020304" pitchFamily="18" charset="0"/>
              </a:rPr>
              <a:t>At this point, Mary explained that without proper ID validation, it would not be possible to go through with the deal.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1200"/>
              </a:spcAft>
              <a:buFont typeface="Symbol" panose="05050102010706020507" pitchFamily="18" charset="2"/>
              <a:buChar char=""/>
            </a:pPr>
            <a:r>
              <a:rPr lang="en-CA" sz="1200" dirty="0">
                <a:effectLst/>
                <a:latin typeface="Arial" panose="020B0604020202020204" pitchFamily="34" charset="0"/>
                <a:ea typeface="Calibri" panose="020F0502020204030204" pitchFamily="34" charset="0"/>
              </a:rPr>
              <a:t>Jane informed Mary that her brother had decided to cancel the deal and requested that her brother’s deposit be put into his bank account.</a:t>
            </a:r>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90EF7C4-17FE-4243-8C2F-E54F1AA30FC5}"/>
              </a:ext>
            </a:extLst>
          </p:cNvPr>
          <p:cNvSpPr>
            <a:spLocks noGrp="1"/>
          </p:cNvSpPr>
          <p:nvPr>
            <p:ph type="body" idx="1"/>
          </p:nvPr>
        </p:nvSpPr>
        <p:spPr/>
        <p:txBody>
          <a:bodyPr/>
          <a:lstStyle/>
          <a:p>
            <a:pPr marL="342900" marR="0" lvl="0" indent="-342900">
              <a:spcBef>
                <a:spcPts val="0"/>
              </a:spcBef>
              <a:spcAft>
                <a:spcPts val="1200"/>
              </a:spcAft>
              <a:buFont typeface="Symbol" panose="05050102010706020507" pitchFamily="18" charset="2"/>
              <a:buChar char=""/>
            </a:pPr>
            <a:r>
              <a:rPr lang="en-CA" sz="1200" dirty="0">
                <a:effectLst/>
                <a:latin typeface="Arial" panose="020B0604020202020204" pitchFamily="34" charset="0"/>
                <a:ea typeface="Calibri" panose="020F0502020204030204" pitchFamily="34" charset="0"/>
                <a:cs typeface="Times New Roman" panose="02020603050405020304" pitchFamily="18" charset="0"/>
              </a:rPr>
              <a:t>What are some of the indicators and observable facts that you might consider in determining if a suspicious transaction report needs to be filed given this situation?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sz="1200" b="1" i="1" dirty="0">
              <a:effectLst/>
              <a:latin typeface="Arial" panose="020B0604020202020204" pitchFamily="34" charset="0"/>
              <a:ea typeface="Calibri" panose="020F0502020204030204" pitchFamily="34" charset="0"/>
            </a:endParaRPr>
          </a:p>
          <a:p>
            <a:r>
              <a:rPr lang="en-CA" sz="1200" b="1" i="1" dirty="0">
                <a:effectLst/>
                <a:latin typeface="Arial" panose="020B0604020202020204" pitchFamily="34" charset="0"/>
                <a:ea typeface="Calibri" panose="020F0502020204030204" pitchFamily="34" charset="0"/>
              </a:rPr>
              <a:t>[Open for Discussion]</a:t>
            </a: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9BC4F10-500D-4899-88A3-BE10D55F823C}"/>
              </a:ext>
            </a:extLst>
          </p:cNvPr>
          <p:cNvSpPr>
            <a:spLocks noGrp="1"/>
          </p:cNvSpPr>
          <p:nvPr>
            <p:ph type="body" idx="1"/>
          </p:nvPr>
        </p:nvSpPr>
        <p:spPr/>
        <p:txBody>
          <a:bodyPr/>
          <a:lstStyle/>
          <a:p>
            <a:pPr marL="342900" marR="0" lvl="0" indent="-342900">
              <a:spcBef>
                <a:spcPts val="0"/>
              </a:spcBef>
              <a:spcAft>
                <a:spcPts val="865"/>
              </a:spcAft>
              <a:buFont typeface="Symbol" panose="05050102010706020507" pitchFamily="18" charset="2"/>
              <a:buChar char=""/>
            </a:pPr>
            <a:r>
              <a:rPr lang="en-CA" sz="1200" dirty="0">
                <a:effectLst/>
                <a:latin typeface="Arial" panose="020B0604020202020204" pitchFamily="34" charset="0"/>
                <a:ea typeface="Times New Roman" panose="02020603050405020304" pitchFamily="18" charset="0"/>
              </a:rPr>
              <a:t>The themes that you see on your screen are groupings of the following indicators of a suspicious transaction, as they pertain to this scenario:</a:t>
            </a:r>
            <a:endParaRPr lang="en-US" sz="18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1200"/>
              </a:spcAft>
              <a:buFont typeface="Courier New" panose="02070309020205020404" pitchFamily="49" charset="0"/>
              <a:buChar char="o"/>
            </a:pPr>
            <a:r>
              <a:rPr lang="en-CA" sz="1200" dirty="0">
                <a:effectLst/>
                <a:latin typeface="Arial" panose="020B0604020202020204" pitchFamily="34" charset="0"/>
                <a:ea typeface="Calibri" panose="020F0502020204030204" pitchFamily="34" charset="0"/>
                <a:cs typeface="Times New Roman" panose="02020603050405020304" pitchFamily="18" charset="0"/>
              </a:rPr>
              <a:t>The client represents their employment in a way that may not support the value of the real estate being considered.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1200"/>
              </a:spcAft>
              <a:buFont typeface="Courier New" panose="02070309020205020404" pitchFamily="49" charset="0"/>
              <a:buChar char="o"/>
            </a:pPr>
            <a:r>
              <a:rPr lang="en-CA" sz="1200" dirty="0">
                <a:effectLst/>
                <a:latin typeface="Arial" panose="020B0604020202020204" pitchFamily="34" charset="0"/>
                <a:ea typeface="Calibri" panose="020F0502020204030204" pitchFamily="34" charset="0"/>
                <a:cs typeface="Times New Roman" panose="02020603050405020304" pitchFamily="18" charset="0"/>
              </a:rPr>
              <a:t>The client inadequately explains the last-minute substitution of the purchasing party’s name.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1200"/>
              </a:spcAft>
              <a:buFont typeface="Courier New" panose="02070309020205020404" pitchFamily="49" charset="0"/>
              <a:buChar char="o"/>
            </a:pPr>
            <a:r>
              <a:rPr lang="en-CA" sz="1200" dirty="0">
                <a:effectLst/>
                <a:latin typeface="Arial" panose="020B0604020202020204" pitchFamily="34" charset="0"/>
                <a:ea typeface="Calibri" panose="020F0502020204030204" pitchFamily="34" charset="0"/>
                <a:cs typeface="Times New Roman" panose="02020603050405020304" pitchFamily="18" charset="0"/>
              </a:rPr>
              <a:t>The client purchases property in a relative’s name.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1200"/>
              </a:spcAft>
              <a:buFont typeface="Courier New" panose="02070309020205020404" pitchFamily="49" charset="0"/>
              <a:buChar char="o"/>
            </a:pPr>
            <a:r>
              <a:rPr lang="en-CA" sz="1200" dirty="0">
                <a:effectLst/>
                <a:latin typeface="Arial" panose="020B0604020202020204" pitchFamily="34" charset="0"/>
                <a:ea typeface="Calibri" panose="020F0502020204030204" pitchFamily="34" charset="0"/>
                <a:cs typeface="Times New Roman" panose="02020603050405020304" pitchFamily="18" charset="0"/>
              </a:rPr>
              <a:t>The client shows considerable interest in transactions relating to buildings in particular areas without caring about the price they have to pay.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1200"/>
              </a:spcAft>
              <a:buFont typeface="Courier New" panose="02070309020205020404" pitchFamily="49" charset="0"/>
              <a:buChar char="o"/>
            </a:pPr>
            <a:r>
              <a:rPr lang="en-CA" sz="1200" dirty="0">
                <a:effectLst/>
                <a:latin typeface="Arial" panose="020B0604020202020204" pitchFamily="34" charset="0"/>
                <a:ea typeface="Calibri" panose="020F0502020204030204" pitchFamily="34" charset="0"/>
                <a:cs typeface="Times New Roman" panose="02020603050405020304" pitchFamily="18" charset="0"/>
              </a:rPr>
              <a:t>The client refuses to provide their own name on documents.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1200"/>
              </a:spcAft>
              <a:buFont typeface="Courier New" panose="02070309020205020404" pitchFamily="49" charset="0"/>
              <a:buChar char="o"/>
            </a:pPr>
            <a:r>
              <a:rPr lang="en-CA" sz="1200" dirty="0">
                <a:effectLst/>
                <a:latin typeface="Arial" panose="020B0604020202020204" pitchFamily="34" charset="0"/>
                <a:ea typeface="Calibri" panose="020F0502020204030204" pitchFamily="34" charset="0"/>
                <a:cs typeface="Times New Roman" panose="02020603050405020304" pitchFamily="18" charset="0"/>
              </a:rPr>
              <a:t>The client insists on providing identification documents by fax only.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1200"/>
              </a:spcAft>
              <a:buFont typeface="Courier New" panose="02070309020205020404" pitchFamily="49" charset="0"/>
              <a:buChar char="o"/>
            </a:pPr>
            <a:r>
              <a:rPr lang="en-CA" sz="1200" dirty="0">
                <a:effectLst/>
                <a:latin typeface="Arial" panose="020B0604020202020204" pitchFamily="34" charset="0"/>
                <a:ea typeface="Calibri" panose="020F0502020204030204" pitchFamily="34" charset="0"/>
                <a:cs typeface="Times New Roman" panose="02020603050405020304" pitchFamily="18" charset="0"/>
              </a:rPr>
              <a:t>The client refuses to meet with Realtor on numerous requests.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1200"/>
              </a:spcAft>
              <a:buFont typeface="Courier New" panose="02070309020205020404" pitchFamily="49" charset="0"/>
              <a:buChar char="o"/>
            </a:pPr>
            <a:r>
              <a:rPr lang="en-CA" sz="1200" dirty="0">
                <a:effectLst/>
                <a:latin typeface="Arial" panose="020B0604020202020204" pitchFamily="34" charset="0"/>
                <a:ea typeface="Calibri" panose="020F0502020204030204" pitchFamily="34" charset="0"/>
                <a:cs typeface="Times New Roman" panose="02020603050405020304" pitchFamily="18" charset="0"/>
              </a:rPr>
              <a:t>The client is a foreign buyer whose only connection to Canada is the real estate transaction.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1200"/>
              </a:spcAft>
              <a:buFont typeface="Courier New" panose="02070309020205020404" pitchFamily="49" charset="0"/>
              <a:buChar char="o"/>
            </a:pPr>
            <a:r>
              <a:rPr lang="en-CA" sz="1200" dirty="0">
                <a:effectLst/>
                <a:latin typeface="Arial" panose="020B0604020202020204" pitchFamily="34" charset="0"/>
                <a:ea typeface="Calibri" panose="020F0502020204030204" pitchFamily="34" charset="0"/>
                <a:cs typeface="Times New Roman" panose="02020603050405020304" pitchFamily="18" charset="0"/>
              </a:rPr>
              <a:t>Inconsistency with the deposit, signed by the buyer, but received before the buyer was due to arrive in Canada.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1200"/>
              </a:spcAft>
              <a:buFont typeface="Courier New" panose="02070309020205020404" pitchFamily="49" charset="0"/>
              <a:buChar char="o"/>
            </a:pPr>
            <a:r>
              <a:rPr lang="en-CA" sz="1200" dirty="0">
                <a:effectLst/>
                <a:latin typeface="Arial" panose="020B0604020202020204" pitchFamily="34" charset="0"/>
                <a:ea typeface="Calibri" panose="020F0502020204030204" pitchFamily="34" charset="0"/>
              </a:rPr>
              <a:t>Placing the deposit and then reneging on the deal shortly thereafter.</a:t>
            </a: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72876EB-62ED-4576-9092-61F2CC24B23C}"/>
              </a:ext>
            </a:extLst>
          </p:cNvPr>
          <p:cNvSpPr>
            <a:spLocks noGrp="1"/>
          </p:cNvSpPr>
          <p:nvPr>
            <p:ph type="body" idx="1"/>
          </p:nvPr>
        </p:nvSpPr>
        <p:spPr/>
        <p:txBody>
          <a:bodyPr/>
          <a:lstStyle/>
          <a:p>
            <a:pPr marL="342900" marR="0" lvl="0" indent="-342900" algn="just">
              <a:spcBef>
                <a:spcPts val="0"/>
              </a:spcBef>
              <a:spcAft>
                <a:spcPts val="1200"/>
              </a:spcAft>
              <a:buFont typeface="Symbol" panose="05050102010706020507" pitchFamily="18" charset="2"/>
              <a:buChar char=""/>
            </a:pPr>
            <a:r>
              <a:rPr lang="en-CA" sz="1200" dirty="0">
                <a:effectLst/>
                <a:latin typeface="Arial" panose="020B0604020202020204" pitchFamily="34" charset="0"/>
                <a:ea typeface="Calibri" panose="020F0502020204030204" pitchFamily="34" charset="0"/>
                <a:cs typeface="Times New Roman" panose="02020603050405020304" pitchFamily="18" charset="0"/>
              </a:rPr>
              <a:t>STRs must be filed as soon as practicable after measures have been taken to establish reasonable grounds to suspect that a transaction is related to the commission of a money laundering or terrorist activity financing offence.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1200"/>
              </a:spcAft>
              <a:buFont typeface="Symbol" panose="05050102010706020507" pitchFamily="18" charset="2"/>
              <a:buChar char=""/>
            </a:pPr>
            <a:r>
              <a:rPr lang="en-CA" sz="1200" dirty="0">
                <a:effectLst/>
                <a:latin typeface="Arial" panose="020B0604020202020204" pitchFamily="34" charset="0"/>
                <a:ea typeface="Calibri" panose="020F0502020204030204" pitchFamily="34" charset="0"/>
                <a:cs typeface="Times New Roman" panose="02020603050405020304" pitchFamily="18" charset="0"/>
              </a:rPr>
              <a:t>FINTRAC has indicated that “as soon as practicable” falls between immediately and as soon as possible and means that the STR should be treated as a priority. Any delay must have a reasonable explanation.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1200"/>
              </a:spcAft>
              <a:buFont typeface="Symbol" panose="05050102010706020507" pitchFamily="18" charset="2"/>
              <a:buChar char=""/>
            </a:pPr>
            <a:r>
              <a:rPr lang="en-CA" sz="1200" dirty="0">
                <a:effectLst/>
                <a:latin typeface="Arial" panose="020B0604020202020204" pitchFamily="34" charset="0"/>
                <a:ea typeface="Calibri" panose="020F0502020204030204" pitchFamily="34" charset="0"/>
                <a:cs typeface="Times New Roman" panose="02020603050405020304" pitchFamily="18" charset="0"/>
              </a:rPr>
              <a:t>The timely submission of STRs is essential so that FINTRAC can provide current information to law enforcement, if necessary. If FINTRAC regularly receives late-filed STRs, its ability to assist in the investigation of money-laundering or terrorist-financing offences is greatly reduced.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1200"/>
              </a:spcAft>
              <a:buFont typeface="Symbol" panose="05050102010706020507" pitchFamily="18" charset="2"/>
              <a:buChar char=""/>
            </a:pPr>
            <a:r>
              <a:rPr lang="en-CA" sz="1200" dirty="0">
                <a:effectLst/>
                <a:latin typeface="Arial" panose="020B0604020202020204" pitchFamily="34" charset="0"/>
                <a:ea typeface="Calibri" panose="020F0502020204030204" pitchFamily="34" charset="0"/>
              </a:rPr>
              <a:t>It is an offence to disclose that an STR has been made, is being made, or will be filed or to disclose the contents of such a report with the intent to prejudice a criminal investigation.</a:t>
            </a:r>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7AF5E26-3B73-442F-B1F2-61ADD49A9907}"/>
              </a:ext>
            </a:extLst>
          </p:cNvPr>
          <p:cNvSpPr>
            <a:spLocks noGrp="1"/>
          </p:cNvSpPr>
          <p:nvPr>
            <p:ph type="body" idx="1"/>
          </p:nvPr>
        </p:nvSpPr>
        <p:spPr/>
        <p:txBody>
          <a:bodyPr/>
          <a:lstStyle/>
          <a:p>
            <a:pPr marL="0" marR="0">
              <a:spcBef>
                <a:spcPts val="0"/>
              </a:spcBef>
              <a:spcAft>
                <a:spcPts val="600"/>
              </a:spcAft>
            </a:pPr>
            <a:r>
              <a:rPr lang="en-CA" sz="1200" i="1" dirty="0">
                <a:effectLst/>
                <a:latin typeface="Arial" panose="020B0604020202020204" pitchFamily="34" charset="0"/>
                <a:ea typeface="Calibri" panose="020F0502020204030204" pitchFamily="34" charset="0"/>
                <a:cs typeface="Times New Roman" panose="02020603050405020304" pitchFamily="18" charset="0"/>
              </a:rPr>
              <a:t>FINTRAC has indicated that a well-completed STR will consider the following:</a:t>
            </a:r>
            <a:endParaRPr lang="en-US" sz="1600" i="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1200"/>
              </a:spcAft>
              <a:buFont typeface="Symbol" panose="05050102010706020507" pitchFamily="18" charset="2"/>
              <a:buChar char=""/>
            </a:pPr>
            <a:r>
              <a:rPr lang="en-CA" sz="1200" i="1" dirty="0">
                <a:effectLst/>
                <a:latin typeface="Arial" panose="020B0604020202020204" pitchFamily="34" charset="0"/>
                <a:ea typeface="Calibri" panose="020F0502020204030204" pitchFamily="34" charset="0"/>
                <a:cs typeface="Times New Roman" panose="02020603050405020304" pitchFamily="18" charset="0"/>
              </a:rPr>
              <a:t>the </a:t>
            </a:r>
            <a:r>
              <a:rPr lang="en-CA" sz="1200" b="1" i="1" dirty="0">
                <a:effectLst/>
                <a:latin typeface="Arial" panose="020B0604020202020204" pitchFamily="34" charset="0"/>
                <a:ea typeface="Calibri" panose="020F0502020204030204" pitchFamily="34" charset="0"/>
                <a:cs typeface="Times New Roman" panose="02020603050405020304" pitchFamily="18" charset="0"/>
              </a:rPr>
              <a:t>parties</a:t>
            </a:r>
            <a:r>
              <a:rPr lang="en-CA" sz="1200" i="1" dirty="0">
                <a:effectLst/>
                <a:latin typeface="Arial" panose="020B0604020202020204" pitchFamily="34" charset="0"/>
                <a:ea typeface="Calibri" panose="020F0502020204030204" pitchFamily="34" charset="0"/>
                <a:cs typeface="Times New Roman" panose="02020603050405020304" pitchFamily="18" charset="0"/>
              </a:rPr>
              <a:t> to the transaction, in particular:</a:t>
            </a:r>
            <a:endParaRPr lang="en-US" sz="1600" i="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1200"/>
              </a:spcAft>
              <a:buFont typeface="Courier New" panose="02070309020205020404" pitchFamily="49" charset="0"/>
              <a:buChar char="o"/>
            </a:pPr>
            <a:r>
              <a:rPr lang="en-CA" sz="1200" i="1" dirty="0">
                <a:effectLst/>
                <a:latin typeface="Arial" panose="020B0604020202020204" pitchFamily="34" charset="0"/>
                <a:ea typeface="Calibri" panose="020F0502020204030204" pitchFamily="34" charset="0"/>
                <a:cs typeface="Times New Roman" panose="02020603050405020304" pitchFamily="18" charset="0"/>
              </a:rPr>
              <a:t>the conductor, beneficiary, and holders of all accounts involved;</a:t>
            </a:r>
            <a:endParaRPr lang="en-US" sz="1600" i="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1200"/>
              </a:spcAft>
              <a:buFont typeface="Courier New" panose="02070309020205020404" pitchFamily="49" charset="0"/>
              <a:buChar char="o"/>
            </a:pPr>
            <a:r>
              <a:rPr lang="en-CA" sz="1200" i="1" dirty="0">
                <a:effectLst/>
                <a:latin typeface="Arial" panose="020B0604020202020204" pitchFamily="34" charset="0"/>
                <a:ea typeface="Calibri" panose="020F0502020204030204" pitchFamily="34" charset="0"/>
                <a:cs typeface="Times New Roman" panose="02020603050405020304" pitchFamily="18" charset="0"/>
              </a:rPr>
              <a:t>identifying information on the parties involved in the transaction;</a:t>
            </a:r>
            <a:endParaRPr lang="en-US" sz="1600" i="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1200"/>
              </a:spcAft>
              <a:buFont typeface="Courier New" panose="02070309020205020404" pitchFamily="49" charset="0"/>
              <a:buChar char="o"/>
            </a:pPr>
            <a:r>
              <a:rPr lang="en-CA" sz="1200" i="1" dirty="0">
                <a:effectLst/>
                <a:latin typeface="Arial" panose="020B0604020202020204" pitchFamily="34" charset="0"/>
                <a:ea typeface="Calibri" panose="020F0502020204030204" pitchFamily="34" charset="0"/>
                <a:cs typeface="Times New Roman" panose="02020603050405020304" pitchFamily="18" charset="0"/>
              </a:rPr>
              <a:t>owners, directors, officers, and authorized signers or entities involved, along with information on the ownership, control, and structure of the business;</a:t>
            </a:r>
            <a:endParaRPr lang="en-US" sz="1600" i="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1200"/>
              </a:spcAft>
              <a:buFont typeface="Courier New" panose="02070309020205020404" pitchFamily="49" charset="0"/>
              <a:buChar char="o"/>
            </a:pPr>
            <a:r>
              <a:rPr lang="en-CA" sz="1200" i="1" dirty="0">
                <a:effectLst/>
                <a:latin typeface="Arial" panose="020B0604020202020204" pitchFamily="34" charset="0"/>
                <a:ea typeface="Calibri" panose="020F0502020204030204" pitchFamily="34" charset="0"/>
                <a:cs typeface="Times New Roman" panose="02020603050405020304" pitchFamily="18" charset="0"/>
              </a:rPr>
              <a:t>information about each individual or entity’s role;</a:t>
            </a:r>
            <a:endParaRPr lang="en-US" sz="1600" i="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1200"/>
              </a:spcAft>
              <a:buFont typeface="Courier New" panose="02070309020205020404" pitchFamily="49" charset="0"/>
              <a:buChar char="o"/>
            </a:pPr>
            <a:r>
              <a:rPr lang="en-CA" sz="1200" i="1" dirty="0">
                <a:effectLst/>
                <a:latin typeface="Arial" panose="020B0604020202020204" pitchFamily="34" charset="0"/>
                <a:ea typeface="Calibri" panose="020F0502020204030204" pitchFamily="34" charset="0"/>
                <a:cs typeface="Times New Roman" panose="02020603050405020304" pitchFamily="18" charset="0"/>
              </a:rPr>
              <a:t>information about the relationships between the parties;</a:t>
            </a:r>
            <a:endParaRPr lang="en-US" sz="1600" i="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1200"/>
              </a:spcAft>
              <a:buFont typeface="Symbol" panose="05050102010706020507" pitchFamily="18" charset="2"/>
              <a:buChar char=""/>
            </a:pPr>
            <a:r>
              <a:rPr lang="en-CA" sz="1200" b="1" i="1" dirty="0">
                <a:effectLst/>
                <a:latin typeface="Arial" panose="020B0604020202020204" pitchFamily="34" charset="0"/>
                <a:ea typeface="Calibri" panose="020F0502020204030204" pitchFamily="34" charset="0"/>
                <a:cs typeface="Times New Roman" panose="02020603050405020304" pitchFamily="18" charset="0"/>
              </a:rPr>
              <a:t>when</a:t>
            </a:r>
            <a:r>
              <a:rPr lang="en-CA" sz="1200" i="1" dirty="0">
                <a:effectLst/>
                <a:latin typeface="Arial" panose="020B0604020202020204" pitchFamily="34" charset="0"/>
                <a:ea typeface="Calibri" panose="020F0502020204030204" pitchFamily="34" charset="0"/>
                <a:cs typeface="Times New Roman" panose="02020603050405020304" pitchFamily="18" charset="0"/>
              </a:rPr>
              <a:t> the transaction was completed or attempted;</a:t>
            </a:r>
            <a:endParaRPr lang="en-US" sz="1600" i="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1200"/>
              </a:spcAft>
              <a:buFont typeface="Symbol" panose="05050102010706020507" pitchFamily="18" charset="2"/>
              <a:buChar char=""/>
            </a:pPr>
            <a:r>
              <a:rPr lang="en-CA" sz="1200" i="1" dirty="0">
                <a:effectLst/>
                <a:latin typeface="Arial" panose="020B0604020202020204" pitchFamily="34" charset="0"/>
                <a:ea typeface="Calibri" panose="020F0502020204030204" pitchFamily="34" charset="0"/>
                <a:cs typeface="Times New Roman" panose="02020603050405020304" pitchFamily="18" charset="0"/>
              </a:rPr>
              <a:t>if the transaction was </a:t>
            </a:r>
            <a:r>
              <a:rPr lang="en-CA" sz="1200" b="1" i="1" dirty="0">
                <a:effectLst/>
                <a:latin typeface="Arial" panose="020B0604020202020204" pitchFamily="34" charset="0"/>
                <a:ea typeface="Calibri" panose="020F0502020204030204" pitchFamily="34" charset="0"/>
                <a:cs typeface="Times New Roman" panose="02020603050405020304" pitchFamily="18" charset="0"/>
              </a:rPr>
              <a:t>attempted</a:t>
            </a:r>
            <a:r>
              <a:rPr lang="en-CA" sz="1200" i="1" dirty="0">
                <a:effectLst/>
                <a:latin typeface="Arial" panose="020B0604020202020204" pitchFamily="34" charset="0"/>
                <a:ea typeface="Calibri" panose="020F0502020204030204" pitchFamily="34" charset="0"/>
                <a:cs typeface="Times New Roman" panose="02020603050405020304" pitchFamily="18" charset="0"/>
              </a:rPr>
              <a:t>, the reason it was not completed;</a:t>
            </a:r>
            <a:endParaRPr lang="en-US" sz="1600" i="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1200"/>
              </a:spcAft>
              <a:buFont typeface="Symbol" panose="05050102010706020507" pitchFamily="18" charset="2"/>
              <a:buChar char=""/>
            </a:pPr>
            <a:r>
              <a:rPr lang="en-CA" sz="1200" i="1" dirty="0">
                <a:effectLst/>
                <a:latin typeface="Arial" panose="020B0604020202020204" pitchFamily="34" charset="0"/>
                <a:ea typeface="Calibri" panose="020F0502020204030204" pitchFamily="34" charset="0"/>
                <a:cs typeface="Times New Roman" panose="02020603050405020304" pitchFamily="18" charset="0"/>
              </a:rPr>
              <a:t>the </a:t>
            </a:r>
            <a:r>
              <a:rPr lang="en-CA" sz="1200" b="1" i="1" dirty="0">
                <a:effectLst/>
                <a:latin typeface="Arial" panose="020B0604020202020204" pitchFamily="34" charset="0"/>
                <a:ea typeface="Calibri" panose="020F0502020204030204" pitchFamily="34" charset="0"/>
                <a:cs typeface="Times New Roman" panose="02020603050405020304" pitchFamily="18" charset="0"/>
              </a:rPr>
              <a:t>financial instruments or mechanisms</a:t>
            </a:r>
            <a:r>
              <a:rPr lang="en-CA" sz="1200" i="1" dirty="0">
                <a:effectLst/>
                <a:latin typeface="Arial" panose="020B0604020202020204" pitchFamily="34" charset="0"/>
                <a:ea typeface="Calibri" panose="020F0502020204030204" pitchFamily="34" charset="0"/>
                <a:cs typeface="Times New Roman" panose="02020603050405020304" pitchFamily="18" charset="0"/>
              </a:rPr>
              <a:t> used to conduct the transaction;</a:t>
            </a:r>
            <a:endParaRPr lang="en-US" sz="1600" i="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1200"/>
              </a:spcAft>
              <a:buFont typeface="Symbol" panose="05050102010706020507" pitchFamily="18" charset="2"/>
              <a:buChar char=""/>
            </a:pPr>
            <a:r>
              <a:rPr lang="en-CA" sz="1200" b="1" i="1" dirty="0">
                <a:effectLst/>
                <a:latin typeface="Arial" panose="020B0604020202020204" pitchFamily="34" charset="0"/>
                <a:ea typeface="Calibri" panose="020F0502020204030204" pitchFamily="34" charset="0"/>
                <a:cs typeface="Times New Roman" panose="02020603050405020304" pitchFamily="18" charset="0"/>
              </a:rPr>
              <a:t>where</a:t>
            </a:r>
            <a:r>
              <a:rPr lang="en-CA" sz="1200" i="1" dirty="0">
                <a:effectLst/>
                <a:latin typeface="Arial" panose="020B0604020202020204" pitchFamily="34" charset="0"/>
                <a:ea typeface="Calibri" panose="020F0502020204030204" pitchFamily="34" charset="0"/>
                <a:cs typeface="Times New Roman" panose="02020603050405020304" pitchFamily="18" charset="0"/>
              </a:rPr>
              <a:t> the transaction took place;</a:t>
            </a:r>
            <a:endParaRPr lang="en-US" sz="1600" i="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1200"/>
              </a:spcAft>
              <a:buFont typeface="Symbol" panose="05050102010706020507" pitchFamily="18" charset="2"/>
              <a:buChar char=""/>
            </a:pPr>
            <a:r>
              <a:rPr lang="en-CA" sz="1200" i="1" dirty="0">
                <a:effectLst/>
                <a:latin typeface="Arial" panose="020B0604020202020204" pitchFamily="34" charset="0"/>
                <a:ea typeface="Calibri" panose="020F0502020204030204" pitchFamily="34" charset="0"/>
                <a:cs typeface="Times New Roman" panose="02020603050405020304" pitchFamily="18" charset="0"/>
              </a:rPr>
              <a:t>the </a:t>
            </a:r>
            <a:r>
              <a:rPr lang="en-CA" sz="1200" b="1" i="1" dirty="0">
                <a:effectLst/>
                <a:latin typeface="Arial" panose="020B0604020202020204" pitchFamily="34" charset="0"/>
                <a:ea typeface="Calibri" panose="020F0502020204030204" pitchFamily="34" charset="0"/>
                <a:cs typeface="Times New Roman" panose="02020603050405020304" pitchFamily="18" charset="0"/>
              </a:rPr>
              <a:t>grounds to suspect</a:t>
            </a:r>
            <a:r>
              <a:rPr lang="en-CA" sz="1200" i="1" dirty="0">
                <a:effectLst/>
                <a:latin typeface="Arial" panose="020B0604020202020204" pitchFamily="34" charset="0"/>
                <a:ea typeface="Calibri" panose="020F0502020204030204" pitchFamily="34" charset="0"/>
                <a:cs typeface="Times New Roman" panose="02020603050405020304" pitchFamily="18" charset="0"/>
              </a:rPr>
              <a:t> that the transaction or attempted transaction is related to the commission or attempted commission of a money-laundering or terrorist-financing offence, in particular:</a:t>
            </a:r>
            <a:endParaRPr lang="en-US" sz="1600" i="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1200"/>
              </a:spcAft>
              <a:buFont typeface="Courier New" panose="02070309020205020404" pitchFamily="49" charset="0"/>
              <a:buChar char="o"/>
            </a:pPr>
            <a:r>
              <a:rPr lang="en-CA" sz="1200" i="1" dirty="0">
                <a:effectLst/>
                <a:latin typeface="Arial" panose="020B0604020202020204" pitchFamily="34" charset="0"/>
                <a:ea typeface="Calibri" panose="020F0502020204030204" pitchFamily="34" charset="0"/>
                <a:cs typeface="Times New Roman" panose="02020603050405020304" pitchFamily="18" charset="0"/>
              </a:rPr>
              <a:t>the applicable money-laundering or terrorist-financing indicators; and</a:t>
            </a:r>
            <a:endParaRPr lang="en-US" sz="1600" i="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1200"/>
              </a:spcAft>
              <a:buFont typeface="Courier New" panose="02070309020205020404" pitchFamily="49" charset="0"/>
              <a:buChar char="o"/>
            </a:pPr>
            <a:r>
              <a:rPr lang="en-CA" sz="1200" i="1" dirty="0">
                <a:effectLst/>
                <a:latin typeface="Arial" panose="020B0604020202020204" pitchFamily="34" charset="0"/>
                <a:ea typeface="Calibri" panose="020F0502020204030204" pitchFamily="34" charset="0"/>
                <a:cs typeface="Times New Roman" panose="02020603050405020304" pitchFamily="18" charset="0"/>
              </a:rPr>
              <a:t>the suspected underlying criminal offence; and</a:t>
            </a:r>
            <a:endParaRPr lang="en-US" sz="1600" i="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CA" sz="1200" b="1" i="1" dirty="0">
                <a:effectLst/>
                <a:latin typeface="Arial" panose="020B0604020202020204" pitchFamily="34" charset="0"/>
                <a:ea typeface="Calibri" panose="020F0502020204030204" pitchFamily="34" charset="0"/>
                <a:cs typeface="Times New Roman" panose="02020603050405020304" pitchFamily="18" charset="0"/>
              </a:rPr>
              <a:t>how</a:t>
            </a:r>
            <a:r>
              <a:rPr lang="en-CA" sz="1200" i="1" dirty="0">
                <a:effectLst/>
                <a:latin typeface="Arial" panose="020B0604020202020204" pitchFamily="34" charset="0"/>
                <a:ea typeface="Calibri" panose="020F0502020204030204" pitchFamily="34" charset="0"/>
                <a:cs typeface="Times New Roman" panose="02020603050405020304" pitchFamily="18" charset="0"/>
              </a:rPr>
              <a:t> the transaction took place.</a:t>
            </a:r>
            <a:endParaRPr lang="en-US" sz="1600" i="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CA" sz="1200" dirty="0">
                <a:effectLst/>
                <a:latin typeface="Arial" panose="020B0604020202020204" pitchFamily="34" charset="0"/>
                <a:ea typeface="Calibri" panose="020F0502020204030204" pitchFamily="34" charset="0"/>
                <a:cs typeface="Times New Roman" panose="02020603050405020304" pitchFamily="18" charset="0"/>
              </a:rPr>
              <a:t>STRs must be complete and accurate. You should use simple, clear, and concise language that is understandable to an outside reader.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CA" sz="1200" dirty="0">
                <a:effectLst/>
                <a:latin typeface="Arial" panose="020B0604020202020204" pitchFamily="34" charset="0"/>
                <a:ea typeface="Calibri" panose="020F0502020204030204" pitchFamily="34" charset="0"/>
              </a:rPr>
              <a:t>STRs with missing, incomplete, or unclear information impair FINTRAC’s ability to develop financial intelligence or assist in the investigation and prosecution of money-laundering or terrorist-financing offences. </a:t>
            </a: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CF3A958-8377-4E67-A7EF-B01229B06619}"/>
              </a:ext>
            </a:extLst>
          </p:cNvPr>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en-CA" sz="1200" dirty="0">
                <a:effectLst/>
                <a:latin typeface="Arial" panose="020B0604020202020204" pitchFamily="34" charset="0"/>
                <a:ea typeface="Calibri" panose="020F0502020204030204" pitchFamily="34" charset="0"/>
                <a:cs typeface="Times New Roman" panose="02020603050405020304" pitchFamily="18" charset="0"/>
              </a:rPr>
              <a:t>When you are dealing with one of your clients and they do something to raise your level of suspicion and you think you might need to file a suspicious transaction report, what would you do?</a:t>
            </a:r>
            <a:br>
              <a:rPr lang="en-CA" sz="1200" dirty="0">
                <a:effectLst/>
                <a:latin typeface="Arial" panose="020B0604020202020204" pitchFamily="34" charset="0"/>
                <a:ea typeface="Calibri" panose="020F0502020204030204" pitchFamily="34" charset="0"/>
                <a:cs typeface="Times New Roman" panose="02020603050405020304" pitchFamily="18" charset="0"/>
              </a:rPr>
            </a:b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CA" sz="1200" b="1" i="1" dirty="0">
                <a:effectLst/>
                <a:latin typeface="Arial" panose="020B0604020202020204" pitchFamily="34" charset="0"/>
                <a:ea typeface="Calibri" panose="020F0502020204030204" pitchFamily="34" charset="0"/>
                <a:cs typeface="Times New Roman" panose="02020603050405020304" pitchFamily="18" charset="0"/>
              </a:rPr>
              <a:t>[Open for discussion]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CA"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CA" sz="1200" dirty="0">
                <a:effectLst/>
                <a:latin typeface="Arial" panose="020B0604020202020204" pitchFamily="34" charset="0"/>
                <a:ea typeface="Calibri" panose="020F0502020204030204" pitchFamily="34" charset="0"/>
                <a:cs typeface="Times New Roman" panose="02020603050405020304" pitchFamily="18" charset="0"/>
              </a:rPr>
              <a:t>[Cover your brokerage specific policies, this may include: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CA" sz="1200" dirty="0">
                <a:effectLst/>
                <a:latin typeface="Arial" panose="020B0604020202020204" pitchFamily="34" charset="0"/>
                <a:ea typeface="Calibri" panose="020F0502020204030204" pitchFamily="34" charset="0"/>
                <a:cs typeface="Times New Roman" panose="02020603050405020304" pitchFamily="18" charset="0"/>
              </a:rPr>
              <a:t>Immediately notifying the brokerage’s compliance officer.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CA" sz="1200" dirty="0">
                <a:effectLst/>
                <a:latin typeface="Arial" panose="020B0604020202020204" pitchFamily="34" charset="0"/>
                <a:ea typeface="Calibri" panose="020F0502020204030204" pitchFamily="34" charset="0"/>
                <a:cs typeface="Times New Roman" panose="02020603050405020304" pitchFamily="18" charset="0"/>
              </a:rPr>
              <a:t>Draft the information to complete a suspicious transaction report.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CA" sz="1200" dirty="0">
                <a:effectLst/>
                <a:latin typeface="Arial" panose="020B0604020202020204" pitchFamily="34" charset="0"/>
                <a:ea typeface="Calibri" panose="020F0502020204030204" pitchFamily="34" charset="0"/>
                <a:cs typeface="Times New Roman" panose="02020603050405020304" pitchFamily="18" charset="0"/>
              </a:rPr>
              <a:t>Identify who will file the suspicious transaction.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CA" sz="1200" dirty="0">
                <a:effectLst/>
                <a:latin typeface="Arial" panose="020B0604020202020204" pitchFamily="34" charset="0"/>
                <a:ea typeface="Calibri" panose="020F0502020204030204" pitchFamily="34" charset="0"/>
                <a:cs typeface="Times New Roman" panose="02020603050405020304" pitchFamily="18" charset="0"/>
              </a:rPr>
              <a:t>In addition to filing a suspicious transaction, as part of the record-keeping requirements, we are required to keep a record for 5 years.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CA" sz="1200" dirty="0">
                <a:effectLst/>
                <a:latin typeface="Arial" panose="020B0604020202020204" pitchFamily="34" charset="0"/>
                <a:ea typeface="Calibri" panose="020F0502020204030204" pitchFamily="34" charset="0"/>
              </a:rPr>
              <a:t>Any additional content you wish to cover specific to filing an STR.]</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E1F0364-EE81-45CA-B80C-0D7D395E368B}"/>
              </a:ext>
            </a:extLst>
          </p:cNvPr>
          <p:cNvSpPr>
            <a:spLocks noGrp="1"/>
          </p:cNvSpPr>
          <p:nvPr>
            <p:ph type="body" idx="1"/>
          </p:nvPr>
        </p:nvSpPr>
        <p:spPr/>
        <p:txBody>
          <a:bodyPr/>
          <a:lstStyle/>
          <a:p>
            <a:pPr marL="342900" marR="0" lvl="0" indent="-342900">
              <a:spcBef>
                <a:spcPts val="0"/>
              </a:spcBef>
              <a:spcAft>
                <a:spcPts val="1200"/>
              </a:spcAft>
              <a:buFont typeface="Symbol" panose="05050102010706020507" pitchFamily="18" charset="2"/>
              <a:buChar char=""/>
            </a:pPr>
            <a:r>
              <a:rPr lang="en-CA" sz="1200" dirty="0">
                <a:effectLst/>
                <a:latin typeface="Arial" panose="020B0604020202020204" pitchFamily="34" charset="0"/>
                <a:ea typeface="Calibri" panose="020F0502020204030204" pitchFamily="34" charset="0"/>
                <a:cs typeface="Times New Roman" panose="02020603050405020304" pitchFamily="18" charset="0"/>
              </a:rPr>
              <a:t>FINTRAC has provided a list of information that has historically been very helpful in FINTRAC’s analysis of STRs. </a:t>
            </a:r>
          </a:p>
          <a:p>
            <a:pPr marL="342900" marR="0" lvl="0" indent="-342900">
              <a:spcBef>
                <a:spcPts val="0"/>
              </a:spcBef>
              <a:spcAft>
                <a:spcPts val="1200"/>
              </a:spcAft>
              <a:buFont typeface="Symbol" panose="05050102010706020507" pitchFamily="18" charset="2"/>
              <a:buChar char=""/>
            </a:pPr>
            <a:r>
              <a:rPr lang="en-CA" sz="1200" dirty="0">
                <a:effectLst/>
                <a:latin typeface="Arial" panose="020B0604020202020204" pitchFamily="34" charset="0"/>
                <a:ea typeface="Calibri" panose="020F0502020204030204" pitchFamily="34" charset="0"/>
                <a:cs typeface="Times New Roman" panose="02020603050405020304" pitchFamily="18" charset="0"/>
              </a:rPr>
              <a:t>Some of this information includes: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spcBef>
                <a:spcPts val="0"/>
              </a:spcBef>
              <a:spcAft>
                <a:spcPts val="1200"/>
              </a:spcAft>
              <a:buFont typeface="Courier New" panose="02070309020205020404" pitchFamily="49" charset="0"/>
              <a:buChar char="o"/>
            </a:pPr>
            <a:r>
              <a:rPr lang="en-CA" sz="1200" dirty="0">
                <a:effectLst/>
                <a:latin typeface="Arial" panose="020B0604020202020204" pitchFamily="34" charset="0"/>
                <a:ea typeface="Calibri" panose="020F0502020204030204" pitchFamily="34" charset="0"/>
                <a:cs typeface="Times New Roman" panose="02020603050405020304" pitchFamily="18" charset="0"/>
              </a:rPr>
              <a:t>client identification information that is not already included elsewhere in the STR. For example, aliases, nicknames, emails, phone numbers, beneficial ownership information for entities with complex structures;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spcBef>
                <a:spcPts val="0"/>
              </a:spcBef>
              <a:spcAft>
                <a:spcPts val="1200"/>
              </a:spcAft>
              <a:buFont typeface="Courier New" panose="02070309020205020404" pitchFamily="49" charset="0"/>
              <a:buChar char="o"/>
            </a:pPr>
            <a:r>
              <a:rPr lang="en-CA" sz="1200" dirty="0">
                <a:effectLst/>
                <a:latin typeface="Arial" panose="020B0604020202020204" pitchFamily="34" charset="0"/>
                <a:ea typeface="Calibri" panose="020F0502020204030204" pitchFamily="34" charset="0"/>
                <a:cs typeface="Times New Roman" panose="02020603050405020304" pitchFamily="18" charset="0"/>
              </a:rPr>
              <a:t>clarification or further explanation of any information included elsewhere in the STR;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spcBef>
                <a:spcPts val="0"/>
              </a:spcBef>
              <a:spcAft>
                <a:spcPts val="1200"/>
              </a:spcAft>
              <a:buFont typeface="Courier New" panose="02070309020205020404" pitchFamily="49" charset="0"/>
              <a:buChar char="o"/>
            </a:pPr>
            <a:r>
              <a:rPr lang="en-CA" sz="1200" dirty="0">
                <a:effectLst/>
                <a:latin typeface="Arial" panose="020B0604020202020204" pitchFamily="34" charset="0"/>
                <a:ea typeface="Calibri" panose="020F0502020204030204" pitchFamily="34" charset="0"/>
                <a:cs typeface="Times New Roman" panose="02020603050405020304" pitchFamily="18" charset="0"/>
              </a:rPr>
              <a:t>electronic transfer details, e.g., IP addresses, email addresses;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spcBef>
                <a:spcPts val="0"/>
              </a:spcBef>
              <a:spcAft>
                <a:spcPts val="1200"/>
              </a:spcAft>
              <a:buFont typeface="Courier New" panose="02070309020205020404" pitchFamily="49" charset="0"/>
              <a:buChar char="o"/>
            </a:pPr>
            <a:r>
              <a:rPr lang="en-CA" sz="1200" dirty="0">
                <a:effectLst/>
                <a:latin typeface="Arial" panose="020B0604020202020204" pitchFamily="34" charset="0"/>
                <a:ea typeface="Calibri" panose="020F0502020204030204" pitchFamily="34" charset="0"/>
                <a:cs typeface="Times New Roman" panose="02020603050405020304" pitchFamily="18" charset="0"/>
              </a:rPr>
              <a:t>the dates and numbers of any previously submitted STRs that are related to the current STR;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spcBef>
                <a:spcPts val="0"/>
              </a:spcBef>
              <a:spcAft>
                <a:spcPts val="1200"/>
              </a:spcAft>
              <a:buFont typeface="Courier New" panose="02070309020205020404" pitchFamily="49" charset="0"/>
              <a:buChar char="o"/>
            </a:pPr>
            <a:r>
              <a:rPr lang="en-CA" sz="1200" dirty="0">
                <a:effectLst/>
                <a:latin typeface="Arial" panose="020B0604020202020204" pitchFamily="34" charset="0"/>
                <a:ea typeface="Calibri" panose="020F0502020204030204" pitchFamily="34" charset="0"/>
                <a:cs typeface="Times New Roman" panose="02020603050405020304" pitchFamily="18" charset="0"/>
              </a:rPr>
              <a:t>the history with the client and any relevant client interactions;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spcBef>
                <a:spcPts val="0"/>
              </a:spcBef>
              <a:spcAft>
                <a:spcPts val="1200"/>
              </a:spcAft>
              <a:buFont typeface="Courier New" panose="02070309020205020404" pitchFamily="49" charset="0"/>
              <a:buChar char="o"/>
            </a:pPr>
            <a:r>
              <a:rPr lang="en-CA" sz="1200" dirty="0">
                <a:effectLst/>
                <a:latin typeface="Arial" panose="020B0604020202020204" pitchFamily="34" charset="0"/>
                <a:ea typeface="Calibri" panose="020F0502020204030204" pitchFamily="34" charset="0"/>
                <a:cs typeface="Times New Roman" panose="02020603050405020304" pitchFamily="18" charset="0"/>
              </a:rPr>
              <a:t>links to other people, businesses or accounts;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spcBef>
                <a:spcPts val="0"/>
              </a:spcBef>
              <a:spcAft>
                <a:spcPts val="1200"/>
              </a:spcAft>
              <a:buFont typeface="Courier New" panose="02070309020205020404" pitchFamily="49" charset="0"/>
              <a:buChar char="o"/>
            </a:pPr>
            <a:r>
              <a:rPr lang="en-CA" sz="1200" dirty="0">
                <a:effectLst/>
                <a:latin typeface="Arial" panose="020B0604020202020204" pitchFamily="34" charset="0"/>
                <a:ea typeface="Calibri" panose="020F0502020204030204" pitchFamily="34" charset="0"/>
                <a:cs typeface="Times New Roman" panose="02020603050405020304" pitchFamily="18" charset="0"/>
              </a:rPr>
              <a:t>the original understanding of the purpose of the real estate transactions compared to the client’s actual activity;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spcBef>
                <a:spcPts val="0"/>
              </a:spcBef>
              <a:spcAft>
                <a:spcPts val="1200"/>
              </a:spcAft>
              <a:buFont typeface="Courier New" panose="02070309020205020404" pitchFamily="49" charset="0"/>
              <a:buChar char="o"/>
            </a:pPr>
            <a:r>
              <a:rPr lang="en-CA" sz="1200" dirty="0">
                <a:effectLst/>
                <a:latin typeface="Arial" panose="020B0604020202020204" pitchFamily="34" charset="0"/>
                <a:ea typeface="Calibri" panose="020F0502020204030204" pitchFamily="34" charset="0"/>
                <a:cs typeface="Times New Roman" panose="02020603050405020304" pitchFamily="18" charset="0"/>
              </a:rPr>
              <a:t>the money laundering or terrorist financing indicators that assisted in the assessment of the transaction;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spcBef>
                <a:spcPts val="0"/>
              </a:spcBef>
              <a:spcAft>
                <a:spcPts val="1200"/>
              </a:spcAft>
              <a:buFont typeface="Courier New" panose="02070309020205020404" pitchFamily="49" charset="0"/>
              <a:buChar char="o"/>
            </a:pPr>
            <a:r>
              <a:rPr lang="en-CA" sz="1200" dirty="0">
                <a:effectLst/>
                <a:latin typeface="Arial" panose="020B0604020202020204" pitchFamily="34" charset="0"/>
                <a:ea typeface="Calibri" panose="020F0502020204030204" pitchFamily="34" charset="0"/>
                <a:cs typeface="Times New Roman" panose="02020603050405020304" pitchFamily="18" charset="0"/>
              </a:rPr>
              <a:t>publicly available information, for example, from the media or law enforcement, that prompted in the assessment of the facts and circumstances surrounding the transaction; and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spcBef>
                <a:spcPts val="0"/>
              </a:spcBef>
              <a:spcAft>
                <a:spcPts val="1200"/>
              </a:spcAft>
              <a:buFont typeface="Courier New" panose="02070309020205020404" pitchFamily="49" charset="0"/>
              <a:buChar char="o"/>
            </a:pPr>
            <a:r>
              <a:rPr lang="en-CA" sz="1200" dirty="0">
                <a:effectLst/>
                <a:latin typeface="Arial" panose="020B0604020202020204" pitchFamily="34" charset="0"/>
                <a:ea typeface="Calibri" panose="020F0502020204030204" pitchFamily="34" charset="0"/>
                <a:cs typeface="Times New Roman" panose="02020603050405020304" pitchFamily="18" charset="0"/>
              </a:rPr>
              <a:t>if known, the reasons for why an attempted transaction was not completed.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1200"/>
              </a:spcAft>
              <a:buFont typeface="Courier New" panose="02070309020205020404" pitchFamily="49" charset="0"/>
              <a:buChar char="o"/>
            </a:pPr>
            <a:r>
              <a:rPr lang="en-CA" sz="1200" dirty="0">
                <a:effectLst/>
                <a:latin typeface="Arial" panose="020B0604020202020204" pitchFamily="34" charset="0"/>
                <a:ea typeface="Calibri" panose="020F0502020204030204" pitchFamily="34" charset="0"/>
              </a:rPr>
              <a:t>You should aim to provide a clear picture of the transaction and your reasons for viewing the transaction as suspicious. You should consider the STR from the reader’s perspective and how the information being reported may be helpful to any potential criminal investigations.</a:t>
            </a: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E1F0364-EE81-45CA-B80C-0D7D395E368B}"/>
              </a:ext>
            </a:extLst>
          </p:cNvPr>
          <p:cNvSpPr>
            <a:spLocks noGrp="1"/>
          </p:cNvSpPr>
          <p:nvPr>
            <p:ph type="body" idx="1"/>
          </p:nvPr>
        </p:nvSpPr>
        <p:spPr/>
        <p:txBody>
          <a:bodyPr/>
          <a:lstStyle/>
          <a:p>
            <a:pPr marL="342900" marR="0" lvl="0" indent="-342900">
              <a:spcBef>
                <a:spcPts val="0"/>
              </a:spcBef>
              <a:spcAft>
                <a:spcPts val="1200"/>
              </a:spcAft>
              <a:buFont typeface="Symbol" panose="05050102010706020507" pitchFamily="18" charset="2"/>
              <a:buChar char=""/>
            </a:pPr>
            <a:r>
              <a:rPr lang="en-CA" sz="1200" dirty="0">
                <a:effectLst/>
                <a:latin typeface="Arial" panose="020B0604020202020204" pitchFamily="34" charset="0"/>
                <a:ea typeface="Calibri" panose="020F0502020204030204" pitchFamily="34" charset="0"/>
                <a:cs typeface="Times New Roman" panose="02020603050405020304" pitchFamily="18" charset="0"/>
              </a:rPr>
              <a:t>You are required to conduct ongoing monitoring of your business relationships to detect suspicious transactions.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1200"/>
              </a:spcAft>
              <a:buFont typeface="Symbol" panose="05050102010706020507" pitchFamily="18" charset="2"/>
              <a:buChar char=""/>
            </a:pPr>
            <a:r>
              <a:rPr lang="en-CA" sz="1200" dirty="0">
                <a:effectLst/>
                <a:latin typeface="Arial" panose="020B0604020202020204" pitchFamily="34" charset="0"/>
                <a:ea typeface="Calibri" panose="020F0502020204030204" pitchFamily="34" charset="0"/>
                <a:cs typeface="Times New Roman" panose="02020603050405020304" pitchFamily="18" charset="0"/>
              </a:rPr>
              <a:t>Once an STR has been filed, you must continue to assess the subject of the STR periodically to determine whether further reports are required. If the reporter continues to hold a suspicion, they must continue to file STRs and reference previous STRs.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1200"/>
              </a:spcAft>
              <a:buFont typeface="Symbol" panose="05050102010706020507" pitchFamily="18" charset="2"/>
              <a:buChar char=""/>
            </a:pPr>
            <a:r>
              <a:rPr lang="en-CA" sz="1200" dirty="0">
                <a:effectLst/>
                <a:latin typeface="Arial" panose="020B0604020202020204" pitchFamily="34" charset="0"/>
                <a:ea typeface="Calibri" panose="020F0502020204030204" pitchFamily="34" charset="0"/>
                <a:cs typeface="Times New Roman" panose="02020603050405020304" pitchFamily="18" charset="0"/>
              </a:rPr>
              <a:t>The concept of ongoing monitoring in terms of real estate transactions is probably best characterized by the regular monitoring of publicly available information.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1200"/>
              </a:spcAft>
              <a:buFont typeface="Symbol" panose="05050102010706020507" pitchFamily="18" charset="2"/>
              <a:buChar char=""/>
            </a:pPr>
            <a:r>
              <a:rPr lang="en-CA" sz="1200" dirty="0">
                <a:effectLst/>
                <a:latin typeface="Arial" panose="020B0604020202020204" pitchFamily="34" charset="0"/>
                <a:ea typeface="Calibri" panose="020F0502020204030204" pitchFamily="34" charset="0"/>
                <a:cs typeface="Times New Roman" panose="02020603050405020304" pitchFamily="18" charset="0"/>
              </a:rPr>
              <a:t>If you discover in the media or through other channels that one of your previous clients is a politically exposed person or is being criminally investigated, you will need to go back and review the information on that client to determine if the transaction now looks suspicious given this new information.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1200"/>
              </a:spcAft>
              <a:buFont typeface="Symbol" panose="05050102010706020507" pitchFamily="18" charset="2"/>
              <a:buChar char=""/>
            </a:pPr>
            <a:r>
              <a:rPr lang="en-CA" sz="1200" dirty="0">
                <a:effectLst/>
                <a:latin typeface="Arial" panose="020B0604020202020204" pitchFamily="34" charset="0"/>
                <a:ea typeface="Calibri" panose="020F0502020204030204" pitchFamily="34" charset="0"/>
                <a:cs typeface="Times New Roman" panose="02020603050405020304" pitchFamily="18" charset="0"/>
              </a:rPr>
              <a:t>You must incorporate ongoing monitoring procedures into your day-to-day functioning, as FINTRAC will question the reporter who does not consider publicly available information that might have raised red flags.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1200"/>
              </a:spcAft>
              <a:buFont typeface="Symbol" panose="05050102010706020507" pitchFamily="18" charset="2"/>
              <a:buChar char=""/>
            </a:pPr>
            <a:r>
              <a:rPr lang="en-CA" sz="1200" dirty="0">
                <a:effectLst/>
                <a:latin typeface="Arial" panose="020B0604020202020204" pitchFamily="34" charset="0"/>
                <a:ea typeface="Calibri" panose="020F0502020204030204" pitchFamily="34" charset="0"/>
                <a:cs typeface="Times New Roman" panose="02020603050405020304" pitchFamily="18" charset="0"/>
              </a:rPr>
              <a:t>FINTRAC will verify how brokerages and Realtors use the information received from law enforcement and regulators, such as production orders, comfort letters, alerts, and internal referrals.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spcBef>
                <a:spcPts val="0"/>
              </a:spcBef>
              <a:spcAft>
                <a:spcPts val="1200"/>
              </a:spcAft>
              <a:buFont typeface="Courier New" panose="02070309020205020404" pitchFamily="49" charset="0"/>
              <a:buChar char="o"/>
            </a:pPr>
            <a:r>
              <a:rPr lang="en-CA" sz="1200" dirty="0">
                <a:effectLst/>
                <a:latin typeface="Arial" panose="020B0604020202020204" pitchFamily="34" charset="0"/>
                <a:ea typeface="Calibri" panose="020F0502020204030204" pitchFamily="34" charset="0"/>
              </a:rPr>
              <a:t>For example, brokerages and Realtors who receive a production order or subpoena in respect of one of their clients, current or former, must review their transactions with that client. FINTRAC will focus on whether the brokerage or Realtor who has this information appropriately identify high-risk clients, mitigate the risks that they present, and file STRs if necessary. Any information of this nature that a brokerage or Realtor receives from law enforcement must be examined by the brokerage’s compliance officer.</a:t>
            </a:r>
            <a:endParaRPr lang="en-US" dirty="0"/>
          </a:p>
        </p:txBody>
      </p:sp>
    </p:spTree>
    <p:extLst>
      <p:ext uri="{BB962C8B-B14F-4D97-AF65-F5344CB8AC3E}">
        <p14:creationId xmlns:p14="http://schemas.microsoft.com/office/powerpoint/2010/main" val="23862989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E1F0364-EE81-45CA-B80C-0D7D395E368B}"/>
              </a:ext>
            </a:extLst>
          </p:cNvPr>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en-CA" sz="1200" dirty="0">
                <a:effectLst/>
                <a:latin typeface="Arial" panose="020B0604020202020204" pitchFamily="34" charset="0"/>
                <a:ea typeface="Calibri" panose="020F0502020204030204" pitchFamily="34" charset="0"/>
                <a:cs typeface="Times New Roman" panose="02020603050405020304" pitchFamily="18" charset="0"/>
              </a:rPr>
              <a:t>While this presentation covers the basics of suspicious transaction reporting, there are many resources available to Realtors to help you comply with your regulatory obligations and help keep your communities safe.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CA" sz="1200" dirty="0">
                <a:effectLst/>
                <a:latin typeface="Arial" panose="020B0604020202020204" pitchFamily="34" charset="0"/>
                <a:ea typeface="Calibri" panose="020F0502020204030204" pitchFamily="34" charset="0"/>
                <a:cs typeface="Times New Roman" panose="02020603050405020304" pitchFamily="18" charset="0"/>
              </a:rPr>
              <a:t>It’s important to refer to these resources to help ensure compliance in practice.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CA" sz="1200" dirty="0">
                <a:effectLst/>
                <a:latin typeface="Arial" panose="020B0604020202020204" pitchFamily="34" charset="0"/>
                <a:ea typeface="Calibri" panose="020F0502020204030204" pitchFamily="34" charset="0"/>
                <a:cs typeface="Times New Roman" panose="02020603050405020304" pitchFamily="18" charset="0"/>
              </a:rPr>
              <a:t>Remember your brokerage’s compliance officer is there to help.</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CA" sz="1200" dirty="0">
                <a:effectLst/>
                <a:latin typeface="Arial" panose="020B0604020202020204" pitchFamily="34" charset="0"/>
                <a:ea typeface="Calibri" panose="020F0502020204030204" pitchFamily="34" charset="0"/>
                <a:cs typeface="Times New Roman" panose="02020603050405020304" pitchFamily="18" charset="0"/>
              </a:rPr>
              <a:t>Thank you!</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88022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a:extLst>
              <a:ext uri="{FF2B5EF4-FFF2-40B4-BE49-F238E27FC236}">
                <a16:creationId xmlns:a16="http://schemas.microsoft.com/office/drawing/2014/main" id="{11AAE14C-C9A3-455F-8B76-07BF44861A6C}"/>
              </a:ext>
            </a:extLst>
          </p:cNvPr>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What is money laundering, what is the money laundering process and what is a money-laundering offence?</a:t>
            </a:r>
          </a:p>
          <a:p>
            <a:pPr marL="342900" marR="0" lvl="0" indent="-342900">
              <a:spcBef>
                <a:spcPts val="0"/>
              </a:spcBef>
              <a:spcAft>
                <a:spcPts val="0"/>
              </a:spcAft>
              <a:buFont typeface="Symbol" panose="05050102010706020507" pitchFamily="18" charset="2"/>
              <a:buChar char=""/>
            </a:pPr>
            <a:r>
              <a:rPr lang="en-US" sz="1400" b="1" dirty="0">
                <a:effectLst/>
                <a:latin typeface="Arial" panose="020B0604020202020204" pitchFamily="34" charset="0"/>
                <a:ea typeface="Calibri" panose="020F0502020204030204" pitchFamily="34" charset="0"/>
                <a:cs typeface="Arial" panose="020B0604020202020204" pitchFamily="34" charset="0"/>
              </a:rPr>
              <a:t>Money laundering </a:t>
            </a:r>
            <a:r>
              <a:rPr lang="en-US" sz="1400" dirty="0">
                <a:effectLst/>
                <a:latin typeface="Arial" panose="020B0604020202020204" pitchFamily="34" charset="0"/>
                <a:ea typeface="Calibri" panose="020F0502020204030204" pitchFamily="34" charset="0"/>
                <a:cs typeface="Arial" panose="020B0604020202020204" pitchFamily="34" charset="0"/>
              </a:rPr>
              <a:t>is a process where criminals seek to introduce proceeds of crime into Canada’s financial system so that it cannot be traced back to its criminal origins. </a:t>
            </a:r>
          </a:p>
          <a:p>
            <a:pPr marL="342900" marR="0" lvl="0" indent="-342900">
              <a:spcBef>
                <a:spcPts val="0"/>
              </a:spcBef>
              <a:spcAft>
                <a:spcPts val="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The objective of money laundering is to make dirty money look like clean money so that it can be used in legitimate business. This definition covers a wide range of activities and is not limited to cash or currency transactions. </a:t>
            </a:r>
          </a:p>
        </p:txBody>
      </p:sp>
    </p:spTree>
    <p:extLst>
      <p:ext uri="{BB962C8B-B14F-4D97-AF65-F5344CB8AC3E}">
        <p14:creationId xmlns:p14="http://schemas.microsoft.com/office/powerpoint/2010/main" val="2030634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a:extLst>
              <a:ext uri="{FF2B5EF4-FFF2-40B4-BE49-F238E27FC236}">
                <a16:creationId xmlns:a16="http://schemas.microsoft.com/office/drawing/2014/main" id="{11AAE14C-C9A3-455F-8B76-07BF44861A6C}"/>
              </a:ext>
            </a:extLst>
          </p:cNvPr>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The </a:t>
            </a:r>
            <a:r>
              <a:rPr lang="en-US" sz="1400" b="1" dirty="0">
                <a:effectLst/>
                <a:latin typeface="Arial" panose="020B0604020202020204" pitchFamily="34" charset="0"/>
                <a:ea typeface="Calibri" panose="020F0502020204030204" pitchFamily="34" charset="0"/>
                <a:cs typeface="Arial" panose="020B0604020202020204" pitchFamily="34" charset="0"/>
              </a:rPr>
              <a:t>money-laundering process </a:t>
            </a:r>
            <a:r>
              <a:rPr lang="en-US" sz="1400" dirty="0">
                <a:effectLst/>
                <a:latin typeface="Arial" panose="020B0604020202020204" pitchFamily="34" charset="0"/>
                <a:ea typeface="Calibri" panose="020F0502020204030204" pitchFamily="34" charset="0"/>
                <a:cs typeface="Arial" panose="020B0604020202020204" pitchFamily="34" charset="0"/>
              </a:rPr>
              <a:t>involves at least three basic steps, which often occur simultaneously: </a:t>
            </a:r>
          </a:p>
          <a:p>
            <a:pPr marL="800100" marR="0" lvl="1" indent="-342900">
              <a:spcBef>
                <a:spcPts val="0"/>
              </a:spcBef>
              <a:spcAft>
                <a:spcPts val="0"/>
              </a:spcAft>
              <a:buFont typeface="+mj-lt"/>
              <a:buAutoNum type="arabicPeriod"/>
            </a:pPr>
            <a:r>
              <a:rPr lang="en-US" sz="1400" b="1" dirty="0">
                <a:effectLst/>
                <a:latin typeface="Arial" panose="020B0604020202020204" pitchFamily="34" charset="0"/>
                <a:ea typeface="Calibri" panose="020F0502020204030204" pitchFamily="34" charset="0"/>
                <a:cs typeface="Arial" panose="020B0604020202020204" pitchFamily="34" charset="0"/>
              </a:rPr>
              <a:t>Placement: </a:t>
            </a:r>
            <a:r>
              <a:rPr lang="en-US" sz="1400" dirty="0">
                <a:effectLst/>
                <a:latin typeface="Arial" panose="020B0604020202020204" pitchFamily="34" charset="0"/>
                <a:ea typeface="Calibri" panose="020F0502020204030204" pitchFamily="34" charset="0"/>
                <a:cs typeface="Arial" panose="020B0604020202020204" pitchFamily="34" charset="0"/>
              </a:rPr>
              <a:t>placing the proceeds of crime within the financial system, for example, using small bills to buy in at a casino and receiving higher denomination bills or a cheque in return.</a:t>
            </a:r>
          </a:p>
          <a:p>
            <a:pPr marL="800100" marR="0" lvl="1" indent="-342900">
              <a:spcBef>
                <a:spcPts val="0"/>
              </a:spcBef>
              <a:spcAft>
                <a:spcPts val="0"/>
              </a:spcAft>
              <a:buFont typeface="+mj-lt"/>
              <a:buAutoNum type="arabicPeriod"/>
            </a:pPr>
            <a:r>
              <a:rPr lang="en-US" sz="1400" b="1" dirty="0">
                <a:effectLst/>
                <a:latin typeface="Arial" panose="020B0604020202020204" pitchFamily="34" charset="0"/>
                <a:ea typeface="Calibri" panose="020F0502020204030204" pitchFamily="34" charset="0"/>
                <a:cs typeface="Arial" panose="020B0604020202020204" pitchFamily="34" charset="0"/>
              </a:rPr>
              <a:t>Layering: </a:t>
            </a:r>
            <a:r>
              <a:rPr lang="en-US" sz="1400" dirty="0">
                <a:effectLst/>
                <a:latin typeface="Arial" panose="020B0604020202020204" pitchFamily="34" charset="0"/>
                <a:ea typeface="Calibri" panose="020F0502020204030204" pitchFamily="34" charset="0"/>
                <a:cs typeface="Arial" panose="020B0604020202020204" pitchFamily="34" charset="0"/>
              </a:rPr>
              <a:t>converting the proceeds of crime into another form, such as purchasing real estate, often creating complex layers of financial transactions and distancing them from the underlying criminal activity.  </a:t>
            </a:r>
          </a:p>
          <a:p>
            <a:pPr marL="800100" marR="0" lvl="1" indent="-342900">
              <a:spcBef>
                <a:spcPts val="0"/>
              </a:spcBef>
              <a:spcAft>
                <a:spcPts val="0"/>
              </a:spcAft>
              <a:buFont typeface="+mj-lt"/>
              <a:buAutoNum type="arabicPeriod"/>
            </a:pPr>
            <a:r>
              <a:rPr lang="en-US" sz="1400" b="1" dirty="0">
                <a:effectLst/>
                <a:latin typeface="Arial" panose="020B0604020202020204" pitchFamily="34" charset="0"/>
                <a:ea typeface="Calibri" panose="020F0502020204030204" pitchFamily="34" charset="0"/>
                <a:cs typeface="Arial" panose="020B0604020202020204" pitchFamily="34" charset="0"/>
              </a:rPr>
              <a:t>Integration: </a:t>
            </a:r>
            <a:r>
              <a:rPr lang="en-US" sz="1400" dirty="0">
                <a:effectLst/>
                <a:latin typeface="Arial" panose="020B0604020202020204" pitchFamily="34" charset="0"/>
                <a:ea typeface="Calibri" panose="020F0502020204030204" pitchFamily="34" charset="0"/>
                <a:cs typeface="Arial" panose="020B0604020202020204" pitchFamily="34" charset="0"/>
              </a:rPr>
              <a:t>returning the laundered proceeds to the economy to create a perception of legitimacy. </a:t>
            </a:r>
          </a:p>
        </p:txBody>
      </p:sp>
    </p:spTree>
    <p:extLst>
      <p:ext uri="{BB962C8B-B14F-4D97-AF65-F5344CB8AC3E}">
        <p14:creationId xmlns:p14="http://schemas.microsoft.com/office/powerpoint/2010/main" val="1838313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54C5C71-326B-4C55-94BF-3D7F8AB11B66}"/>
              </a:ext>
            </a:extLst>
          </p:cNvPr>
          <p:cNvSpPr>
            <a:spLocks noGrp="1"/>
          </p:cNvSpPr>
          <p:nvPr>
            <p:ph type="body" idx="1"/>
          </p:nvPr>
        </p:nvSpPr>
        <p:spPr/>
        <p:txBody>
          <a:bodyPr/>
          <a:lstStyle/>
          <a:p>
            <a:pPr marL="342900" marR="0" lvl="0" indent="-342900" algn="l" defTabSz="914400" rtl="0" eaLnBrk="1" latinLnBrk="0" hangingPunct="1">
              <a:spcBef>
                <a:spcPts val="0"/>
              </a:spcBef>
              <a:spcAft>
                <a:spcPts val="0"/>
              </a:spcAft>
              <a:buFont typeface="Symbol" panose="05050102010706020507" pitchFamily="18" charset="2"/>
              <a:buChar char=""/>
            </a:pPr>
            <a:r>
              <a:rPr lang="en-US" sz="1400" kern="1200" dirty="0">
                <a:solidFill>
                  <a:schemeClr val="tx1"/>
                </a:solidFill>
                <a:effectLst/>
                <a:latin typeface="Arial" panose="020B0604020202020204" pitchFamily="34" charset="0"/>
                <a:cs typeface="Arial" panose="020B0604020202020204" pitchFamily="34" charset="0"/>
              </a:rPr>
              <a:t>A </a:t>
            </a:r>
            <a:r>
              <a:rPr lang="en-US" sz="1400" b="1" kern="1200" dirty="0">
                <a:solidFill>
                  <a:schemeClr val="tx1"/>
                </a:solidFill>
                <a:effectLst/>
                <a:latin typeface="Arial" panose="020B0604020202020204" pitchFamily="34" charset="0"/>
                <a:cs typeface="Arial" panose="020B0604020202020204" pitchFamily="34" charset="0"/>
              </a:rPr>
              <a:t>money-laundering offence </a:t>
            </a:r>
            <a:r>
              <a:rPr lang="en-US" sz="1400" kern="1200" dirty="0">
                <a:solidFill>
                  <a:schemeClr val="tx1"/>
                </a:solidFill>
                <a:effectLst/>
                <a:latin typeface="Arial" panose="020B0604020202020204" pitchFamily="34" charset="0"/>
                <a:cs typeface="Arial" panose="020B0604020202020204" pitchFamily="34" charset="0"/>
              </a:rPr>
              <a:t>occurs when a person transfers property or the proceeds of any property with the intent to conceal or convert it while knowing, believing, or being reckless as to whether that property was obtained or derived as a result of the commission of a designated offence.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8F6BBDE-AFC3-47A4-987A-252F999C106E}"/>
              </a:ext>
            </a:extLst>
          </p:cNvPr>
          <p:cNvSpPr>
            <a:spLocks noGrp="1"/>
          </p:cNvSpPr>
          <p:nvPr>
            <p:ph type="body" idx="1"/>
          </p:nvPr>
        </p:nvSpPr>
        <p:spPr/>
        <p:txBody>
          <a:bodyPr/>
          <a:lstStyle/>
          <a:p>
            <a:pPr marL="342900" marR="0" lvl="0" indent="-342900" algn="l" defTabSz="914400" rtl="0" eaLnBrk="1" latinLnBrk="0" hangingPunct="1">
              <a:spcBef>
                <a:spcPts val="0"/>
              </a:spcBef>
              <a:spcAft>
                <a:spcPts val="0"/>
              </a:spcAft>
              <a:buFont typeface="Symbol" panose="05050102010706020507" pitchFamily="18" charset="2"/>
              <a:buChar char=""/>
            </a:pPr>
            <a:r>
              <a:rPr lang="en-US" sz="1400" kern="1200" dirty="0">
                <a:solidFill>
                  <a:schemeClr val="tx1"/>
                </a:solidFill>
                <a:effectLst/>
                <a:latin typeface="Arial" panose="020B0604020202020204" pitchFamily="34" charset="0"/>
                <a:cs typeface="Arial" panose="020B0604020202020204" pitchFamily="34" charset="0"/>
              </a:rPr>
              <a:t>A terrorist or terrorist group includes anyone that has, as one of their purposes or activities, facilitated or carried out any terrorist activity. A terrorist also includes anyone on a list published under the Criminal Code. </a:t>
            </a:r>
          </a:p>
          <a:p>
            <a:pPr marL="342900" marR="0" lvl="0" indent="-342900" algn="l" defTabSz="914400" rtl="0" eaLnBrk="1" latinLnBrk="0" hangingPunct="1">
              <a:spcBef>
                <a:spcPts val="0"/>
              </a:spcBef>
              <a:spcAft>
                <a:spcPts val="0"/>
              </a:spcAft>
              <a:buFont typeface="Symbol" panose="05050102010706020507" pitchFamily="18" charset="2"/>
              <a:buChar char=""/>
            </a:pPr>
            <a:r>
              <a:rPr lang="en-US" sz="1400" kern="1200" dirty="0">
                <a:solidFill>
                  <a:schemeClr val="tx1"/>
                </a:solidFill>
                <a:effectLst/>
                <a:latin typeface="Arial" panose="020B0604020202020204" pitchFamily="34" charset="0"/>
                <a:cs typeface="Arial" panose="020B0604020202020204" pitchFamily="34" charset="0"/>
              </a:rPr>
              <a:t>Terrorist-activity financing is the funding of terrorist organizations or activities. </a:t>
            </a:r>
          </a:p>
          <a:p>
            <a:pPr marL="342900" marR="0" lvl="0" indent="-342900" algn="l" defTabSz="914400" rtl="0" eaLnBrk="1" latinLnBrk="0" hangingPunct="1">
              <a:spcBef>
                <a:spcPts val="0"/>
              </a:spcBef>
              <a:spcAft>
                <a:spcPts val="0"/>
              </a:spcAft>
              <a:buFont typeface="Symbol" panose="05050102010706020507" pitchFamily="18" charset="2"/>
              <a:buChar char=""/>
            </a:pPr>
            <a:r>
              <a:rPr lang="en-US" sz="1400" kern="1200" dirty="0">
                <a:solidFill>
                  <a:schemeClr val="tx1"/>
                </a:solidFill>
                <a:effectLst/>
                <a:latin typeface="Arial" panose="020B0604020202020204" pitchFamily="34" charset="0"/>
                <a:cs typeface="Arial" panose="020B0604020202020204" pitchFamily="34" charset="0"/>
              </a:rPr>
              <a:t>Terrorist organizations need to fund their activities. To avoid detection, terrorist organizations often seek to sever the link between the source of funds and the activities they finance.</a:t>
            </a:r>
          </a:p>
          <a:p>
            <a:pPr marL="342900" marR="0" lvl="0" indent="-342900" algn="l" defTabSz="914400" rtl="0" eaLnBrk="1" latinLnBrk="0" hangingPunct="1">
              <a:spcBef>
                <a:spcPts val="0"/>
              </a:spcBef>
              <a:spcAft>
                <a:spcPts val="0"/>
              </a:spcAft>
              <a:buFont typeface="Symbol" panose="05050102010706020507" pitchFamily="18" charset="2"/>
              <a:buChar char=""/>
            </a:pPr>
            <a:r>
              <a:rPr lang="en-US" sz="1400" kern="1200" dirty="0">
                <a:solidFill>
                  <a:schemeClr val="tx1"/>
                </a:solidFill>
                <a:effectLst/>
                <a:latin typeface="Arial" panose="020B0604020202020204" pitchFamily="34" charset="0"/>
                <a:cs typeface="Arial" panose="020B0604020202020204" pitchFamily="34" charset="0"/>
              </a:rPr>
              <a:t>Other offences associated with terrorist activity include participating in or facilitating terrorist activities or instructing and </a:t>
            </a:r>
            <a:r>
              <a:rPr lang="en-CA" sz="1400" kern="1200" noProof="0" dirty="0">
                <a:solidFill>
                  <a:schemeClr val="tx1"/>
                </a:solidFill>
                <a:effectLst/>
                <a:latin typeface="Arial" panose="020B0604020202020204" pitchFamily="34" charset="0"/>
                <a:cs typeface="Arial" panose="020B0604020202020204" pitchFamily="34" charset="0"/>
              </a:rPr>
              <a:t>harbouring</a:t>
            </a:r>
            <a:r>
              <a:rPr lang="en-US" sz="1400" kern="1200" dirty="0">
                <a:solidFill>
                  <a:schemeClr val="tx1"/>
                </a:solidFill>
                <a:effectLst/>
                <a:latin typeface="Arial" panose="020B0604020202020204" pitchFamily="34" charset="0"/>
                <a:cs typeface="Arial" panose="020B0604020202020204" pitchFamily="34" charset="0"/>
              </a:rPr>
              <a:t> terrorists.</a:t>
            </a:r>
          </a:p>
          <a:p>
            <a:pPr marL="342900" marR="0" lvl="0" indent="-342900" algn="l" defTabSz="914400" rtl="0" eaLnBrk="1" latinLnBrk="0" hangingPunct="1">
              <a:spcBef>
                <a:spcPts val="0"/>
              </a:spcBef>
              <a:spcAft>
                <a:spcPts val="0"/>
              </a:spcAft>
              <a:buFont typeface="Symbol" panose="05050102010706020507" pitchFamily="18" charset="2"/>
              <a:buChar char=""/>
            </a:pPr>
            <a:r>
              <a:rPr lang="en-US" sz="1400" kern="1200" dirty="0">
                <a:solidFill>
                  <a:schemeClr val="tx1"/>
                </a:solidFill>
                <a:effectLst/>
                <a:latin typeface="Arial" panose="020B0604020202020204" pitchFamily="34" charset="0"/>
                <a:cs typeface="Arial" panose="020B0604020202020204" pitchFamily="34" charset="0"/>
              </a:rPr>
              <a:t>A suspicion that a transaction is related to a terrorist-activity financing offence triggers a requirement to report a suspicious transaction to FINTRAC, whether the transaction is completed or attempted. </a:t>
            </a:r>
          </a:p>
          <a:p>
            <a:pPr marL="342900" marR="0" lvl="0" indent="-342900" algn="l" defTabSz="914400" rtl="0" eaLnBrk="1" latinLnBrk="0" hangingPunct="1">
              <a:spcBef>
                <a:spcPts val="0"/>
              </a:spcBef>
              <a:spcAft>
                <a:spcPts val="0"/>
              </a:spcAft>
              <a:buFont typeface="Symbol" panose="05050102010706020507" pitchFamily="18" charset="2"/>
              <a:buChar char=""/>
            </a:pPr>
            <a:r>
              <a:rPr lang="en-US" sz="1400" kern="1200" dirty="0">
                <a:solidFill>
                  <a:schemeClr val="tx1"/>
                </a:solidFill>
                <a:effectLst/>
                <a:latin typeface="Arial" panose="020B0604020202020204" pitchFamily="34" charset="0"/>
                <a:cs typeface="Arial" panose="020B0604020202020204" pitchFamily="34" charset="0"/>
              </a:rPr>
              <a:t>If you know – rather than just suspect – that a transaction is related to property owned or controlled by or on behalf of a terrorist or terrorist group, you should not complete the transaction and may be required to submit a terrorist property report to FINTRAC, as well as the RCMP or CSIS.</a:t>
            </a:r>
          </a:p>
          <a:p>
            <a:pPr marL="171450" indent="-171450">
              <a:buFont typeface="Arial" panose="020B0604020202020204" pitchFamily="34" charset="0"/>
              <a:buChar char="•"/>
            </a:pP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1E115E9-1F96-43DD-9903-69A9FC774012}"/>
              </a:ext>
            </a:extLst>
          </p:cNvPr>
          <p:cNvSpPr>
            <a:spLocks noGrp="1"/>
          </p:cNvSpPr>
          <p:nvPr>
            <p:ph type="body" idx="1"/>
          </p:nvPr>
        </p:nvSpPr>
        <p:spPr/>
        <p:txBody>
          <a:bodyPr/>
          <a:lstStyle/>
          <a:p>
            <a:pPr marL="342900" marR="0" lvl="0" indent="-342900" algn="l" defTabSz="914400" rtl="0" eaLnBrk="1" latinLnBrk="0" hangingPunct="1">
              <a:spcBef>
                <a:spcPts val="0"/>
              </a:spcBef>
              <a:spcAft>
                <a:spcPts val="0"/>
              </a:spcAft>
              <a:buFont typeface="Symbol" panose="05050102010706020507" pitchFamily="18" charset="2"/>
              <a:buChar char=""/>
            </a:pPr>
            <a:r>
              <a:rPr lang="en-US" sz="1400" kern="1200" dirty="0">
                <a:solidFill>
                  <a:schemeClr val="tx1"/>
                </a:solidFill>
                <a:effectLst/>
                <a:latin typeface="Arial" panose="020B0604020202020204" pitchFamily="34" charset="0"/>
                <a:ea typeface="+mn-ea"/>
                <a:cs typeface="Arial" panose="020B0604020202020204" pitchFamily="34" charset="0"/>
              </a:rPr>
              <a:t>A suspicious transaction is one where there are reasonable grounds to suspect that the transaction is related to a money-laundering offence or a terrorist-activity financing offence. This applies regardless of whether the transaction in question was carried out or simply attempted.</a:t>
            </a:r>
          </a:p>
          <a:p>
            <a:pPr marL="342900" marR="0" lvl="0" indent="-342900" algn="l" defTabSz="914400" rtl="0" eaLnBrk="1" latinLnBrk="0" hangingPunct="1">
              <a:spcBef>
                <a:spcPts val="0"/>
              </a:spcBef>
              <a:spcAft>
                <a:spcPts val="0"/>
              </a:spcAft>
              <a:buFont typeface="Symbol" panose="05050102010706020507" pitchFamily="18" charset="2"/>
              <a:buChar char=""/>
            </a:pPr>
            <a:r>
              <a:rPr lang="en-US" sz="1400" kern="1200" dirty="0">
                <a:solidFill>
                  <a:schemeClr val="tx1"/>
                </a:solidFill>
                <a:effectLst/>
                <a:latin typeface="Arial" panose="020B0604020202020204" pitchFamily="34" charset="0"/>
                <a:ea typeface="+mn-ea"/>
                <a:cs typeface="Arial" panose="020B0604020202020204" pitchFamily="34" charset="0"/>
              </a:rPr>
              <a:t>As Realtors, you are subject to the Proceeds of Crime Money Laundering and Terrorist Financing Act (the Act).</a:t>
            </a:r>
          </a:p>
          <a:p>
            <a:pPr marL="342900" marR="0" lvl="0" indent="-342900" algn="l" defTabSz="914400" rtl="0" eaLnBrk="1" latinLnBrk="0" hangingPunct="1">
              <a:spcBef>
                <a:spcPts val="0"/>
              </a:spcBef>
              <a:spcAft>
                <a:spcPts val="0"/>
              </a:spcAft>
              <a:buFont typeface="Symbol" panose="05050102010706020507" pitchFamily="18" charset="2"/>
              <a:buChar char=""/>
            </a:pPr>
            <a:r>
              <a:rPr lang="en-US" sz="1400" kern="1200" dirty="0">
                <a:solidFill>
                  <a:schemeClr val="tx1"/>
                </a:solidFill>
                <a:effectLst/>
                <a:latin typeface="Arial" panose="020B0604020202020204" pitchFamily="34" charset="0"/>
                <a:ea typeface="+mn-ea"/>
                <a:cs typeface="Arial" panose="020B0604020202020204" pitchFamily="34" charset="0"/>
              </a:rPr>
              <a:t>As such, you must file a Suspicious Transaction Report with FINTRAC when you have reasonable grounds to suspect that a financial transaction, whether completed or attempted, that occurred in the course of your activities is related to the commission or the attempted commission of a money-laundering or terrorist-activity financing offence. </a:t>
            </a:r>
          </a:p>
          <a:p>
            <a:pPr marL="171450" indent="-171450">
              <a:buFont typeface="Arial" panose="020B0604020202020204" pitchFamily="34" charset="0"/>
              <a:buChar char="•"/>
            </a:pP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1895EB2-78BA-419E-8A97-57CDA57D7C06}"/>
              </a:ext>
            </a:extLst>
          </p:cNvPr>
          <p:cNvSpPr>
            <a:spLocks noGrp="1"/>
          </p:cNvSpPr>
          <p:nvPr>
            <p:ph type="body" idx="1"/>
          </p:nvPr>
        </p:nvSpPr>
        <p:spPr/>
        <p:txBody>
          <a:bodyPr/>
          <a:lstStyle/>
          <a:p>
            <a:pPr marL="342900" marR="0" lvl="0" indent="-342900" algn="l" defTabSz="914400" rtl="0" eaLnBrk="1" latinLnBrk="0" hangingPunct="1">
              <a:spcBef>
                <a:spcPts val="0"/>
              </a:spcBef>
              <a:spcAft>
                <a:spcPts val="0"/>
              </a:spcAft>
              <a:buFont typeface="Symbol" panose="05050102010706020507" pitchFamily="18" charset="2"/>
              <a:buChar char=""/>
            </a:pPr>
            <a:r>
              <a:rPr lang="en-US" sz="1400" kern="1200" dirty="0">
                <a:solidFill>
                  <a:schemeClr val="tx1"/>
                </a:solidFill>
                <a:effectLst/>
                <a:latin typeface="Arial" panose="020B0604020202020204" pitchFamily="34" charset="0"/>
                <a:ea typeface="+mn-ea"/>
                <a:cs typeface="Arial" panose="020B0604020202020204" pitchFamily="34" charset="0"/>
              </a:rPr>
              <a:t>Suspicious Transaction Reports, or STRs, are one of the most important aspects to assisting FINTRAC in fulfilling its statutory mandate to detect and deter money laundering or terrorist financing and assist in the investigation and prosecution of these offences. </a:t>
            </a:r>
          </a:p>
          <a:p>
            <a:pPr marL="342900" marR="0" lvl="0" indent="-342900" algn="l" defTabSz="914400" rtl="0" eaLnBrk="1" latinLnBrk="0" hangingPunct="1">
              <a:spcBef>
                <a:spcPts val="0"/>
              </a:spcBef>
              <a:spcAft>
                <a:spcPts val="0"/>
              </a:spcAft>
              <a:buFont typeface="Symbol" panose="05050102010706020507" pitchFamily="18" charset="2"/>
              <a:buChar char=""/>
            </a:pPr>
            <a:r>
              <a:rPr lang="en-US" sz="1400" kern="1200" dirty="0">
                <a:solidFill>
                  <a:schemeClr val="tx1"/>
                </a:solidFill>
                <a:effectLst/>
                <a:latin typeface="Arial" panose="020B0604020202020204" pitchFamily="34" charset="0"/>
                <a:ea typeface="+mn-ea"/>
                <a:cs typeface="Arial" panose="020B0604020202020204" pitchFamily="34" charset="0"/>
              </a:rPr>
              <a:t>STRs provide FINTRAC with information that they would not otherwise have access to. </a:t>
            </a:r>
          </a:p>
          <a:p>
            <a:pPr marL="342900" marR="0" lvl="0" indent="-342900" algn="l" defTabSz="914400" rtl="0" eaLnBrk="1" latinLnBrk="0" hangingPunct="1">
              <a:spcBef>
                <a:spcPts val="0"/>
              </a:spcBef>
              <a:spcAft>
                <a:spcPts val="0"/>
              </a:spcAft>
              <a:buFont typeface="Symbol" panose="05050102010706020507" pitchFamily="18" charset="2"/>
              <a:buChar char=""/>
            </a:pPr>
            <a:r>
              <a:rPr lang="en-US" sz="1400" kern="1200" dirty="0">
                <a:solidFill>
                  <a:schemeClr val="tx1"/>
                </a:solidFill>
                <a:effectLst/>
                <a:latin typeface="Arial" panose="020B0604020202020204" pitchFamily="34" charset="0"/>
                <a:ea typeface="+mn-ea"/>
                <a:cs typeface="Arial" panose="020B0604020202020204" pitchFamily="34" charset="0"/>
              </a:rPr>
              <a:t>This information can help FINTRAC identify trends and patterns in money-laundering activity in Canada. It can also help FINTRAC identify relationships between individuals or entities, which is helpful to law enforcement in the investigation and prosecution of money-laundering offences.</a:t>
            </a:r>
          </a:p>
          <a:p>
            <a:pPr marL="342900" marR="0" lvl="0" indent="-342900" algn="l" defTabSz="914400" rtl="0" eaLnBrk="1" latinLnBrk="0" hangingPunct="1">
              <a:spcBef>
                <a:spcPts val="0"/>
              </a:spcBef>
              <a:spcAft>
                <a:spcPts val="0"/>
              </a:spcAft>
              <a:buFont typeface="Symbol" panose="05050102010706020507" pitchFamily="18" charset="2"/>
              <a:buChar char=""/>
            </a:pPr>
            <a:r>
              <a:rPr lang="en-US" sz="1400" kern="1200" dirty="0">
                <a:solidFill>
                  <a:schemeClr val="tx1"/>
                </a:solidFill>
                <a:effectLst/>
                <a:latin typeface="Arial" panose="020B0604020202020204" pitchFamily="34" charset="0"/>
                <a:ea typeface="+mn-ea"/>
                <a:cs typeface="Arial" panose="020B0604020202020204" pitchFamily="34" charset="0"/>
              </a:rPr>
              <a:t>Because of the importance of FINTRAC’s financial intelligence to the overall safety and security of Canadians and Canada’s financial system, FINTRAC reviews and assesses every STR it receives.</a:t>
            </a:r>
          </a:p>
          <a:p>
            <a:pPr marL="171450" indent="-171450">
              <a:buFont typeface="Arial" panose="020B0604020202020204" pitchFamily="34" charset="0"/>
              <a:buChar char="•"/>
            </a:pP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A8503FA-FE40-4BD5-9627-763093139613}"/>
              </a:ext>
            </a:extLst>
          </p:cNvPr>
          <p:cNvSpPr>
            <a:spLocks noGrp="1"/>
          </p:cNvSpPr>
          <p:nvPr>
            <p:ph type="body" idx="1"/>
          </p:nvPr>
        </p:nvSpPr>
        <p:spPr/>
        <p:txBody>
          <a:bodyPr/>
          <a:lstStyle/>
          <a:p>
            <a:pPr marL="342900" marR="0" lvl="0" indent="-342900" algn="l" defTabSz="914400" rtl="0" eaLnBrk="1" latinLnBrk="0" hangingPunct="1">
              <a:spcBef>
                <a:spcPts val="0"/>
              </a:spcBef>
              <a:spcAft>
                <a:spcPts val="0"/>
              </a:spcAft>
              <a:buFont typeface="Symbol" panose="05050102010706020507" pitchFamily="18" charset="2"/>
              <a:buChar char=""/>
            </a:pPr>
            <a:r>
              <a:rPr lang="en-CA" sz="1400" kern="1200" dirty="0">
                <a:solidFill>
                  <a:schemeClr val="tx1"/>
                </a:solidFill>
                <a:effectLst/>
                <a:latin typeface="Arial" panose="020B0604020202020204" pitchFamily="34" charset="0"/>
                <a:ea typeface="+mn-ea"/>
                <a:cs typeface="Arial" panose="020B0604020202020204" pitchFamily="34" charset="0"/>
              </a:rPr>
              <a:t>So, why does this matter?</a:t>
            </a:r>
            <a:endParaRPr lang="en-US" sz="1400" kern="1200" dirty="0">
              <a:solidFill>
                <a:schemeClr val="tx1"/>
              </a:solidFill>
              <a:effectLst/>
              <a:latin typeface="Arial" panose="020B0604020202020204" pitchFamily="34" charset="0"/>
              <a:ea typeface="+mn-ea"/>
              <a:cs typeface="Arial" panose="020B0604020202020204" pitchFamily="34" charset="0"/>
            </a:endParaRPr>
          </a:p>
          <a:p>
            <a:pPr marL="342900" marR="0" lvl="0" indent="-342900" algn="l" defTabSz="914400" rtl="0" eaLnBrk="1" latinLnBrk="0" hangingPunct="1">
              <a:spcBef>
                <a:spcPts val="0"/>
              </a:spcBef>
              <a:spcAft>
                <a:spcPts val="0"/>
              </a:spcAft>
              <a:buFont typeface="Symbol" panose="05050102010706020507" pitchFamily="18" charset="2"/>
              <a:buChar char=""/>
            </a:pPr>
            <a:r>
              <a:rPr lang="en-CA" sz="1400" kern="1200" dirty="0">
                <a:solidFill>
                  <a:schemeClr val="tx1"/>
                </a:solidFill>
                <a:effectLst/>
                <a:latin typeface="Arial" panose="020B0604020202020204" pitchFamily="34" charset="0"/>
                <a:ea typeface="+mn-ea"/>
                <a:cs typeface="Arial" panose="020B0604020202020204" pitchFamily="34" charset="0"/>
              </a:rPr>
              <a:t>Criminal activities behind money laundering and terrorist financing are a threat to our communities.</a:t>
            </a:r>
            <a:endParaRPr lang="en-US" sz="1400" kern="1200" dirty="0">
              <a:solidFill>
                <a:schemeClr val="tx1"/>
              </a:solidFill>
              <a:effectLst/>
              <a:latin typeface="Arial" panose="020B0604020202020204" pitchFamily="34" charset="0"/>
              <a:ea typeface="+mn-ea"/>
              <a:cs typeface="Arial" panose="020B0604020202020204" pitchFamily="34" charset="0"/>
            </a:endParaRPr>
          </a:p>
          <a:p>
            <a:pPr marL="342900" marR="0" lvl="0" indent="-342900" algn="l" defTabSz="914400" rtl="0" eaLnBrk="1" latinLnBrk="0" hangingPunct="1">
              <a:spcBef>
                <a:spcPts val="0"/>
              </a:spcBef>
              <a:spcAft>
                <a:spcPts val="0"/>
              </a:spcAft>
              <a:buFont typeface="Symbol" panose="05050102010706020507" pitchFamily="18" charset="2"/>
              <a:buChar char=""/>
            </a:pPr>
            <a:r>
              <a:rPr lang="en-CA" sz="1400" kern="1200" dirty="0">
                <a:solidFill>
                  <a:schemeClr val="tx1"/>
                </a:solidFill>
                <a:effectLst/>
                <a:latin typeface="Arial" panose="020B0604020202020204" pitchFamily="34" charset="0"/>
                <a:ea typeface="+mn-ea"/>
                <a:cs typeface="Arial" panose="020B0604020202020204" pitchFamily="34" charset="0"/>
              </a:rPr>
              <a:t>For example, in the real estate sector, the injection of illicit funds into the housing market can artificially inflate selling prices thus making homes unaffordable and increase the risk of investment losses when criminals move their operations to other markets.</a:t>
            </a:r>
            <a:endParaRPr lang="en-US" sz="1400" kern="1200" dirty="0">
              <a:solidFill>
                <a:schemeClr val="tx1"/>
              </a:solidFill>
              <a:effectLst/>
              <a:latin typeface="Arial" panose="020B0604020202020204" pitchFamily="34" charset="0"/>
              <a:ea typeface="+mn-ea"/>
              <a:cs typeface="Arial" panose="020B0604020202020204" pitchFamily="34" charset="0"/>
            </a:endParaRPr>
          </a:p>
          <a:p>
            <a:pPr marL="342900" marR="0" lvl="0" indent="-342900" algn="l" defTabSz="914400" rtl="0" eaLnBrk="1" latinLnBrk="0" hangingPunct="1">
              <a:spcBef>
                <a:spcPts val="0"/>
              </a:spcBef>
              <a:spcAft>
                <a:spcPts val="0"/>
              </a:spcAft>
              <a:buFont typeface="Symbol" panose="05050102010706020507" pitchFamily="18" charset="2"/>
              <a:buChar char=""/>
            </a:pPr>
            <a:r>
              <a:rPr lang="en-CA" sz="1400" kern="1200" dirty="0">
                <a:solidFill>
                  <a:schemeClr val="tx1"/>
                </a:solidFill>
                <a:effectLst/>
                <a:latin typeface="Arial" panose="020B0604020202020204" pitchFamily="34" charset="0"/>
                <a:ea typeface="+mn-ea"/>
                <a:cs typeface="Arial" panose="020B0604020202020204" pitchFamily="34" charset="0"/>
              </a:rPr>
              <a:t>Because of the high value of real estate, it is one of the most common assets used to launder money. </a:t>
            </a:r>
            <a:endParaRPr lang="en-US" sz="1400" kern="1200" dirty="0">
              <a:solidFill>
                <a:schemeClr val="tx1"/>
              </a:solidFill>
              <a:effectLst/>
              <a:latin typeface="Arial" panose="020B0604020202020204" pitchFamily="34" charset="0"/>
              <a:ea typeface="+mn-ea"/>
              <a:cs typeface="Arial" panose="020B0604020202020204" pitchFamily="34" charset="0"/>
            </a:endParaRPr>
          </a:p>
          <a:p>
            <a:pPr marL="342900" marR="0" lvl="0" indent="-342900" algn="l" defTabSz="914400" rtl="0" eaLnBrk="1" latinLnBrk="0" hangingPunct="1">
              <a:spcBef>
                <a:spcPts val="0"/>
              </a:spcBef>
              <a:spcAft>
                <a:spcPts val="0"/>
              </a:spcAft>
              <a:buFont typeface="Symbol" panose="05050102010706020507" pitchFamily="18" charset="2"/>
              <a:buChar char=""/>
            </a:pPr>
            <a:r>
              <a:rPr lang="en-CA" sz="1400" kern="1200" dirty="0">
                <a:solidFill>
                  <a:schemeClr val="tx1"/>
                </a:solidFill>
                <a:effectLst/>
                <a:latin typeface="Arial" panose="020B0604020202020204" pitchFamily="34" charset="0"/>
                <a:ea typeface="+mn-ea"/>
                <a:cs typeface="Arial" panose="020B0604020202020204" pitchFamily="34" charset="0"/>
              </a:rPr>
              <a:t>By carrying out your FINTRAC responsibilities, you can help reduce reputational risk to the profession, help build a compliant business, and help protect BC's economy from money laundering and terrorist financing.</a:t>
            </a:r>
            <a:endParaRPr lang="en-US" sz="1400" kern="1200" dirty="0">
              <a:solidFill>
                <a:schemeClr val="tx1"/>
              </a:solidFill>
              <a:effectLst/>
              <a:latin typeface="Arial" panose="020B0604020202020204" pitchFamily="34" charset="0"/>
              <a:ea typeface="+mn-ea"/>
              <a:cs typeface="Arial" panose="020B0604020202020204" pitchFamily="34" charset="0"/>
            </a:endParaRPr>
          </a:p>
          <a:p>
            <a:pPr marL="342900" marR="0" lvl="0" indent="-342900" algn="l" defTabSz="914400" rtl="0" eaLnBrk="1" latinLnBrk="0" hangingPunct="1">
              <a:spcBef>
                <a:spcPts val="0"/>
              </a:spcBef>
              <a:spcAft>
                <a:spcPts val="0"/>
              </a:spcAft>
              <a:buFont typeface="Symbol" panose="05050102010706020507" pitchFamily="18" charset="2"/>
              <a:buChar char=""/>
            </a:pPr>
            <a:r>
              <a:rPr lang="en-CA" sz="1400" kern="1200" dirty="0">
                <a:solidFill>
                  <a:schemeClr val="tx1"/>
                </a:solidFill>
                <a:effectLst/>
                <a:latin typeface="Arial" panose="020B0604020202020204" pitchFamily="34" charset="0"/>
                <a:ea typeface="+mn-ea"/>
                <a:cs typeface="Arial" panose="020B0604020202020204" pitchFamily="34" charset="0"/>
              </a:rPr>
              <a:t>As a Realtor, you have an important role to play, and understanding how people launder money can assist you in identifying money laundering and terrorist financing and knowing how to help prevent it. </a:t>
            </a:r>
            <a:endParaRPr lang="en-US" sz="1400" kern="1200" dirty="0">
              <a:solidFill>
                <a:schemeClr val="tx1"/>
              </a:solidFill>
              <a:effectLst/>
              <a:latin typeface="Arial" panose="020B0604020202020204" pitchFamily="34" charset="0"/>
              <a:ea typeface="+mn-ea"/>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63517-5DF2-483B-B9B4-6CA2A4B5B1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3ECFD9-14ED-4649-B6BA-766814608E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DAC13BF-4DE6-41F2-ADE6-D8C8DA27321D}"/>
              </a:ext>
            </a:extLst>
          </p:cNvPr>
          <p:cNvSpPr>
            <a:spLocks noGrp="1"/>
          </p:cNvSpPr>
          <p:nvPr>
            <p:ph type="dt" sz="half" idx="10"/>
          </p:nvPr>
        </p:nvSpPr>
        <p:spPr/>
        <p:txBody>
          <a:bodyPr/>
          <a:lstStyle/>
          <a:p>
            <a:fld id="{1BDC7658-8CFF-4D1C-A67B-27705C6BF515}" type="datetimeFigureOut">
              <a:rPr lang="en-US" smtClean="0"/>
              <a:t>11/9/2020</a:t>
            </a:fld>
            <a:endParaRPr lang="en-US" dirty="0"/>
          </a:p>
        </p:txBody>
      </p:sp>
      <p:sp>
        <p:nvSpPr>
          <p:cNvPr id="5" name="Footer Placeholder 4">
            <a:extLst>
              <a:ext uri="{FF2B5EF4-FFF2-40B4-BE49-F238E27FC236}">
                <a16:creationId xmlns:a16="http://schemas.microsoft.com/office/drawing/2014/main" id="{59909031-DBE5-4E43-8D00-8CE5D9FC014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2B58C22-0E21-4872-AF31-ADBC6EE54D3D}"/>
              </a:ext>
            </a:extLst>
          </p:cNvPr>
          <p:cNvSpPr>
            <a:spLocks noGrp="1"/>
          </p:cNvSpPr>
          <p:nvPr>
            <p:ph type="sldNum" sz="quarter" idx="12"/>
          </p:nvPr>
        </p:nvSpPr>
        <p:spPr/>
        <p:txBody>
          <a:bodyPr/>
          <a:lstStyle/>
          <a:p>
            <a:fld id="{3D754417-A82F-4F23-82C2-7733FFB5CEE4}" type="slidenum">
              <a:rPr lang="en-US" smtClean="0"/>
              <a:t>‹#›</a:t>
            </a:fld>
            <a:endParaRPr lang="en-US" dirty="0"/>
          </a:p>
        </p:txBody>
      </p:sp>
    </p:spTree>
    <p:extLst>
      <p:ext uri="{BB962C8B-B14F-4D97-AF65-F5344CB8AC3E}">
        <p14:creationId xmlns:p14="http://schemas.microsoft.com/office/powerpoint/2010/main" val="1521392804"/>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8A4AD-2B2F-485A-A3AE-914DCF8AE0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00D9B7-D4BC-4B46-A205-8A202DE9BAE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27C58C-AEFE-4193-999D-7603192C6D3E}"/>
              </a:ext>
            </a:extLst>
          </p:cNvPr>
          <p:cNvSpPr>
            <a:spLocks noGrp="1"/>
          </p:cNvSpPr>
          <p:nvPr>
            <p:ph type="dt" sz="half" idx="10"/>
          </p:nvPr>
        </p:nvSpPr>
        <p:spPr/>
        <p:txBody>
          <a:bodyPr/>
          <a:lstStyle/>
          <a:p>
            <a:fld id="{1BDC7658-8CFF-4D1C-A67B-27705C6BF515}" type="datetimeFigureOut">
              <a:rPr lang="en-US" smtClean="0"/>
              <a:t>11/9/2020</a:t>
            </a:fld>
            <a:endParaRPr lang="en-US" dirty="0"/>
          </a:p>
        </p:txBody>
      </p:sp>
      <p:sp>
        <p:nvSpPr>
          <p:cNvPr id="5" name="Footer Placeholder 4">
            <a:extLst>
              <a:ext uri="{FF2B5EF4-FFF2-40B4-BE49-F238E27FC236}">
                <a16:creationId xmlns:a16="http://schemas.microsoft.com/office/drawing/2014/main" id="{49656F25-5340-4DF7-807C-9B0774500D6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1A546E1-94C2-4887-8F79-67C5113BA6D2}"/>
              </a:ext>
            </a:extLst>
          </p:cNvPr>
          <p:cNvSpPr>
            <a:spLocks noGrp="1"/>
          </p:cNvSpPr>
          <p:nvPr>
            <p:ph type="sldNum" sz="quarter" idx="12"/>
          </p:nvPr>
        </p:nvSpPr>
        <p:spPr/>
        <p:txBody>
          <a:bodyPr/>
          <a:lstStyle/>
          <a:p>
            <a:fld id="{3D754417-A82F-4F23-82C2-7733FFB5CEE4}" type="slidenum">
              <a:rPr lang="en-US" smtClean="0"/>
              <a:t>‹#›</a:t>
            </a:fld>
            <a:endParaRPr lang="en-US" dirty="0"/>
          </a:p>
        </p:txBody>
      </p:sp>
    </p:spTree>
    <p:extLst>
      <p:ext uri="{BB962C8B-B14F-4D97-AF65-F5344CB8AC3E}">
        <p14:creationId xmlns:p14="http://schemas.microsoft.com/office/powerpoint/2010/main" val="2856799755"/>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868388-7A23-4711-A223-A4AF504B412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C46D181-C2CF-46FA-9739-E220321040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79D1A0-F28B-4EE6-8B5C-8097CE33C3DD}"/>
              </a:ext>
            </a:extLst>
          </p:cNvPr>
          <p:cNvSpPr>
            <a:spLocks noGrp="1"/>
          </p:cNvSpPr>
          <p:nvPr>
            <p:ph type="dt" sz="half" idx="10"/>
          </p:nvPr>
        </p:nvSpPr>
        <p:spPr/>
        <p:txBody>
          <a:bodyPr/>
          <a:lstStyle/>
          <a:p>
            <a:fld id="{1BDC7658-8CFF-4D1C-A67B-27705C6BF515}" type="datetimeFigureOut">
              <a:rPr lang="en-US" smtClean="0"/>
              <a:t>11/9/2020</a:t>
            </a:fld>
            <a:endParaRPr lang="en-US" dirty="0"/>
          </a:p>
        </p:txBody>
      </p:sp>
      <p:sp>
        <p:nvSpPr>
          <p:cNvPr id="5" name="Footer Placeholder 4">
            <a:extLst>
              <a:ext uri="{FF2B5EF4-FFF2-40B4-BE49-F238E27FC236}">
                <a16:creationId xmlns:a16="http://schemas.microsoft.com/office/drawing/2014/main" id="{E5DCFAA7-703D-492D-8749-6EAB1978468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C8C8CED-D925-4F49-B45C-2D519C1DED70}"/>
              </a:ext>
            </a:extLst>
          </p:cNvPr>
          <p:cNvSpPr>
            <a:spLocks noGrp="1"/>
          </p:cNvSpPr>
          <p:nvPr>
            <p:ph type="sldNum" sz="quarter" idx="12"/>
          </p:nvPr>
        </p:nvSpPr>
        <p:spPr/>
        <p:txBody>
          <a:bodyPr/>
          <a:lstStyle/>
          <a:p>
            <a:fld id="{3D754417-A82F-4F23-82C2-7733FFB5CEE4}" type="slidenum">
              <a:rPr lang="en-US" smtClean="0"/>
              <a:t>‹#›</a:t>
            </a:fld>
            <a:endParaRPr lang="en-US" dirty="0"/>
          </a:p>
        </p:txBody>
      </p:sp>
    </p:spTree>
    <p:extLst>
      <p:ext uri="{BB962C8B-B14F-4D97-AF65-F5344CB8AC3E}">
        <p14:creationId xmlns:p14="http://schemas.microsoft.com/office/powerpoint/2010/main" val="1049046392"/>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4817C-650A-40C7-A7E4-E00419CE78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19B339-0559-47E1-BDFC-73272C4143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65D9D4-396E-4BCD-9CE4-BAEACA9F8291}"/>
              </a:ext>
            </a:extLst>
          </p:cNvPr>
          <p:cNvSpPr>
            <a:spLocks noGrp="1"/>
          </p:cNvSpPr>
          <p:nvPr>
            <p:ph type="dt" sz="half" idx="10"/>
          </p:nvPr>
        </p:nvSpPr>
        <p:spPr/>
        <p:txBody>
          <a:bodyPr/>
          <a:lstStyle/>
          <a:p>
            <a:fld id="{1BDC7658-8CFF-4D1C-A67B-27705C6BF515}" type="datetimeFigureOut">
              <a:rPr lang="en-US" smtClean="0"/>
              <a:t>11/9/2020</a:t>
            </a:fld>
            <a:endParaRPr lang="en-US" dirty="0"/>
          </a:p>
        </p:txBody>
      </p:sp>
      <p:sp>
        <p:nvSpPr>
          <p:cNvPr id="5" name="Footer Placeholder 4">
            <a:extLst>
              <a:ext uri="{FF2B5EF4-FFF2-40B4-BE49-F238E27FC236}">
                <a16:creationId xmlns:a16="http://schemas.microsoft.com/office/drawing/2014/main" id="{1BF92531-81BD-4596-AA00-57E4D9F7CD9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391A1EB-C183-4537-9525-9243502B1901}"/>
              </a:ext>
            </a:extLst>
          </p:cNvPr>
          <p:cNvSpPr>
            <a:spLocks noGrp="1"/>
          </p:cNvSpPr>
          <p:nvPr>
            <p:ph type="sldNum" sz="quarter" idx="12"/>
          </p:nvPr>
        </p:nvSpPr>
        <p:spPr/>
        <p:txBody>
          <a:bodyPr/>
          <a:lstStyle/>
          <a:p>
            <a:fld id="{3D754417-A82F-4F23-82C2-7733FFB5CEE4}" type="slidenum">
              <a:rPr lang="en-US" smtClean="0"/>
              <a:t>‹#›</a:t>
            </a:fld>
            <a:endParaRPr lang="en-US" dirty="0"/>
          </a:p>
        </p:txBody>
      </p:sp>
    </p:spTree>
    <p:extLst>
      <p:ext uri="{BB962C8B-B14F-4D97-AF65-F5344CB8AC3E}">
        <p14:creationId xmlns:p14="http://schemas.microsoft.com/office/powerpoint/2010/main" val="3670088204"/>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2C857-CBEA-4B5F-854A-8840552C2A6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030639-4024-41E7-91B1-B49671BA57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7958A5-D5E6-495F-88B6-29B586C8F206}"/>
              </a:ext>
            </a:extLst>
          </p:cNvPr>
          <p:cNvSpPr>
            <a:spLocks noGrp="1"/>
          </p:cNvSpPr>
          <p:nvPr>
            <p:ph type="dt" sz="half" idx="10"/>
          </p:nvPr>
        </p:nvSpPr>
        <p:spPr/>
        <p:txBody>
          <a:bodyPr/>
          <a:lstStyle/>
          <a:p>
            <a:fld id="{1BDC7658-8CFF-4D1C-A67B-27705C6BF515}" type="datetimeFigureOut">
              <a:rPr lang="en-US" smtClean="0"/>
              <a:t>11/9/2020</a:t>
            </a:fld>
            <a:endParaRPr lang="en-US" dirty="0"/>
          </a:p>
        </p:txBody>
      </p:sp>
      <p:sp>
        <p:nvSpPr>
          <p:cNvPr id="5" name="Footer Placeholder 4">
            <a:extLst>
              <a:ext uri="{FF2B5EF4-FFF2-40B4-BE49-F238E27FC236}">
                <a16:creationId xmlns:a16="http://schemas.microsoft.com/office/drawing/2014/main" id="{A17838A2-4366-44E9-ABA1-B7148F1C8AC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C2BAD72-E4EC-4AA4-AE8D-AE2EF74359E7}"/>
              </a:ext>
            </a:extLst>
          </p:cNvPr>
          <p:cNvSpPr>
            <a:spLocks noGrp="1"/>
          </p:cNvSpPr>
          <p:nvPr>
            <p:ph type="sldNum" sz="quarter" idx="12"/>
          </p:nvPr>
        </p:nvSpPr>
        <p:spPr/>
        <p:txBody>
          <a:bodyPr/>
          <a:lstStyle/>
          <a:p>
            <a:fld id="{3D754417-A82F-4F23-82C2-7733FFB5CEE4}" type="slidenum">
              <a:rPr lang="en-US" smtClean="0"/>
              <a:t>‹#›</a:t>
            </a:fld>
            <a:endParaRPr lang="en-US" dirty="0"/>
          </a:p>
        </p:txBody>
      </p:sp>
    </p:spTree>
    <p:extLst>
      <p:ext uri="{BB962C8B-B14F-4D97-AF65-F5344CB8AC3E}">
        <p14:creationId xmlns:p14="http://schemas.microsoft.com/office/powerpoint/2010/main" val="541262821"/>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BE896-C399-410B-9923-D394E1580E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E61EC7-7DDF-4BD0-9C78-548491555E3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720EF4-9FD9-42C5-B0B6-E8A0099A70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8CC6A96-E0F4-4F28-B9A6-64100B222275}"/>
              </a:ext>
            </a:extLst>
          </p:cNvPr>
          <p:cNvSpPr>
            <a:spLocks noGrp="1"/>
          </p:cNvSpPr>
          <p:nvPr>
            <p:ph type="dt" sz="half" idx="10"/>
          </p:nvPr>
        </p:nvSpPr>
        <p:spPr/>
        <p:txBody>
          <a:bodyPr/>
          <a:lstStyle/>
          <a:p>
            <a:fld id="{1BDC7658-8CFF-4D1C-A67B-27705C6BF515}" type="datetimeFigureOut">
              <a:rPr lang="en-US" smtClean="0"/>
              <a:t>11/9/2020</a:t>
            </a:fld>
            <a:endParaRPr lang="en-US" dirty="0"/>
          </a:p>
        </p:txBody>
      </p:sp>
      <p:sp>
        <p:nvSpPr>
          <p:cNvPr id="6" name="Footer Placeholder 5">
            <a:extLst>
              <a:ext uri="{FF2B5EF4-FFF2-40B4-BE49-F238E27FC236}">
                <a16:creationId xmlns:a16="http://schemas.microsoft.com/office/drawing/2014/main" id="{AD98FD59-D1BA-4C8F-89C9-14F2D7E4687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34A54C8-B17D-4DF0-B4C4-0274D3DD6039}"/>
              </a:ext>
            </a:extLst>
          </p:cNvPr>
          <p:cNvSpPr>
            <a:spLocks noGrp="1"/>
          </p:cNvSpPr>
          <p:nvPr>
            <p:ph type="sldNum" sz="quarter" idx="12"/>
          </p:nvPr>
        </p:nvSpPr>
        <p:spPr/>
        <p:txBody>
          <a:bodyPr/>
          <a:lstStyle/>
          <a:p>
            <a:fld id="{3D754417-A82F-4F23-82C2-7733FFB5CEE4}" type="slidenum">
              <a:rPr lang="en-US" smtClean="0"/>
              <a:t>‹#›</a:t>
            </a:fld>
            <a:endParaRPr lang="en-US" dirty="0"/>
          </a:p>
        </p:txBody>
      </p:sp>
    </p:spTree>
    <p:extLst>
      <p:ext uri="{BB962C8B-B14F-4D97-AF65-F5344CB8AC3E}">
        <p14:creationId xmlns:p14="http://schemas.microsoft.com/office/powerpoint/2010/main" val="1297972439"/>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A71B6-6C38-4960-8B70-680D5918F9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6EF2DA-99BF-42BD-A54D-1C2AC6C93C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BF7ED9-3E32-4E49-ACEE-B2ACE1BFE8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F5D114-AD4E-448D-8E60-3A829C26F5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DC6690-A678-4AFB-98D7-4CB6C77502F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BE2D8B-C669-42C2-8A68-FE0BF7FEF706}"/>
              </a:ext>
            </a:extLst>
          </p:cNvPr>
          <p:cNvSpPr>
            <a:spLocks noGrp="1"/>
          </p:cNvSpPr>
          <p:nvPr>
            <p:ph type="dt" sz="half" idx="10"/>
          </p:nvPr>
        </p:nvSpPr>
        <p:spPr/>
        <p:txBody>
          <a:bodyPr/>
          <a:lstStyle/>
          <a:p>
            <a:fld id="{1BDC7658-8CFF-4D1C-A67B-27705C6BF515}" type="datetimeFigureOut">
              <a:rPr lang="en-US" smtClean="0"/>
              <a:t>11/9/2020</a:t>
            </a:fld>
            <a:endParaRPr lang="en-US" dirty="0"/>
          </a:p>
        </p:txBody>
      </p:sp>
      <p:sp>
        <p:nvSpPr>
          <p:cNvPr id="8" name="Footer Placeholder 7">
            <a:extLst>
              <a:ext uri="{FF2B5EF4-FFF2-40B4-BE49-F238E27FC236}">
                <a16:creationId xmlns:a16="http://schemas.microsoft.com/office/drawing/2014/main" id="{8C8B6C1B-08FD-49DA-A45D-4B7E2CED129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F07845F-24A2-4363-8FDD-F26E536E9DFB}"/>
              </a:ext>
            </a:extLst>
          </p:cNvPr>
          <p:cNvSpPr>
            <a:spLocks noGrp="1"/>
          </p:cNvSpPr>
          <p:nvPr>
            <p:ph type="sldNum" sz="quarter" idx="12"/>
          </p:nvPr>
        </p:nvSpPr>
        <p:spPr/>
        <p:txBody>
          <a:bodyPr/>
          <a:lstStyle/>
          <a:p>
            <a:fld id="{3D754417-A82F-4F23-82C2-7733FFB5CEE4}" type="slidenum">
              <a:rPr lang="en-US" smtClean="0"/>
              <a:t>‹#›</a:t>
            </a:fld>
            <a:endParaRPr lang="en-US" dirty="0"/>
          </a:p>
        </p:txBody>
      </p:sp>
    </p:spTree>
    <p:extLst>
      <p:ext uri="{BB962C8B-B14F-4D97-AF65-F5344CB8AC3E}">
        <p14:creationId xmlns:p14="http://schemas.microsoft.com/office/powerpoint/2010/main" val="4210533951"/>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54BA0-8DE8-4A56-8381-AB9036C110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153915-DB53-4FBE-8385-6257A3CA1E67}"/>
              </a:ext>
            </a:extLst>
          </p:cNvPr>
          <p:cNvSpPr>
            <a:spLocks noGrp="1"/>
          </p:cNvSpPr>
          <p:nvPr>
            <p:ph type="dt" sz="half" idx="10"/>
          </p:nvPr>
        </p:nvSpPr>
        <p:spPr/>
        <p:txBody>
          <a:bodyPr/>
          <a:lstStyle/>
          <a:p>
            <a:fld id="{1BDC7658-8CFF-4D1C-A67B-27705C6BF515}" type="datetimeFigureOut">
              <a:rPr lang="en-US" smtClean="0"/>
              <a:t>11/9/2020</a:t>
            </a:fld>
            <a:endParaRPr lang="en-US" dirty="0"/>
          </a:p>
        </p:txBody>
      </p:sp>
      <p:sp>
        <p:nvSpPr>
          <p:cNvPr id="4" name="Footer Placeholder 3">
            <a:extLst>
              <a:ext uri="{FF2B5EF4-FFF2-40B4-BE49-F238E27FC236}">
                <a16:creationId xmlns:a16="http://schemas.microsoft.com/office/drawing/2014/main" id="{0F7CB19D-C75F-4208-84B9-DD906A8AC17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AEAC4B7-0AF9-4B8D-B7EA-DDF47EF500EC}"/>
              </a:ext>
            </a:extLst>
          </p:cNvPr>
          <p:cNvSpPr>
            <a:spLocks noGrp="1"/>
          </p:cNvSpPr>
          <p:nvPr>
            <p:ph type="sldNum" sz="quarter" idx="12"/>
          </p:nvPr>
        </p:nvSpPr>
        <p:spPr/>
        <p:txBody>
          <a:bodyPr/>
          <a:lstStyle/>
          <a:p>
            <a:fld id="{3D754417-A82F-4F23-82C2-7733FFB5CEE4}" type="slidenum">
              <a:rPr lang="en-US" smtClean="0"/>
              <a:t>‹#›</a:t>
            </a:fld>
            <a:endParaRPr lang="en-US" dirty="0"/>
          </a:p>
        </p:txBody>
      </p:sp>
    </p:spTree>
    <p:extLst>
      <p:ext uri="{BB962C8B-B14F-4D97-AF65-F5344CB8AC3E}">
        <p14:creationId xmlns:p14="http://schemas.microsoft.com/office/powerpoint/2010/main" val="2913402269"/>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3BE050-6579-482B-A9D9-C71E5450B440}"/>
              </a:ext>
            </a:extLst>
          </p:cNvPr>
          <p:cNvSpPr>
            <a:spLocks noGrp="1"/>
          </p:cNvSpPr>
          <p:nvPr>
            <p:ph type="dt" sz="half" idx="10"/>
          </p:nvPr>
        </p:nvSpPr>
        <p:spPr/>
        <p:txBody>
          <a:bodyPr/>
          <a:lstStyle/>
          <a:p>
            <a:fld id="{1BDC7658-8CFF-4D1C-A67B-27705C6BF515}" type="datetimeFigureOut">
              <a:rPr lang="en-US" smtClean="0"/>
              <a:t>11/9/2020</a:t>
            </a:fld>
            <a:endParaRPr lang="en-US" dirty="0"/>
          </a:p>
        </p:txBody>
      </p:sp>
      <p:sp>
        <p:nvSpPr>
          <p:cNvPr id="3" name="Footer Placeholder 2">
            <a:extLst>
              <a:ext uri="{FF2B5EF4-FFF2-40B4-BE49-F238E27FC236}">
                <a16:creationId xmlns:a16="http://schemas.microsoft.com/office/drawing/2014/main" id="{759693A0-02F6-4E01-91F8-EA95FCA9ACC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41DFB49-04F2-4382-AACF-7C9F995F375C}"/>
              </a:ext>
            </a:extLst>
          </p:cNvPr>
          <p:cNvSpPr>
            <a:spLocks noGrp="1"/>
          </p:cNvSpPr>
          <p:nvPr>
            <p:ph type="sldNum" sz="quarter" idx="12"/>
          </p:nvPr>
        </p:nvSpPr>
        <p:spPr/>
        <p:txBody>
          <a:bodyPr/>
          <a:lstStyle/>
          <a:p>
            <a:fld id="{3D754417-A82F-4F23-82C2-7733FFB5CEE4}" type="slidenum">
              <a:rPr lang="en-US" smtClean="0"/>
              <a:t>‹#›</a:t>
            </a:fld>
            <a:endParaRPr lang="en-US" dirty="0"/>
          </a:p>
        </p:txBody>
      </p:sp>
    </p:spTree>
    <p:extLst>
      <p:ext uri="{BB962C8B-B14F-4D97-AF65-F5344CB8AC3E}">
        <p14:creationId xmlns:p14="http://schemas.microsoft.com/office/powerpoint/2010/main" val="2869079686"/>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7FDDD-7790-4E28-8505-99D787A66C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2B1E739-9939-498A-B11C-558673D720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C92E97-A036-4DD3-AB94-13DDD8EDA9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8D2E8B-7C01-4C94-9452-5E5A0AED9B18}"/>
              </a:ext>
            </a:extLst>
          </p:cNvPr>
          <p:cNvSpPr>
            <a:spLocks noGrp="1"/>
          </p:cNvSpPr>
          <p:nvPr>
            <p:ph type="dt" sz="half" idx="10"/>
          </p:nvPr>
        </p:nvSpPr>
        <p:spPr/>
        <p:txBody>
          <a:bodyPr/>
          <a:lstStyle/>
          <a:p>
            <a:fld id="{1BDC7658-8CFF-4D1C-A67B-27705C6BF515}" type="datetimeFigureOut">
              <a:rPr lang="en-US" smtClean="0"/>
              <a:t>11/9/2020</a:t>
            </a:fld>
            <a:endParaRPr lang="en-US" dirty="0"/>
          </a:p>
        </p:txBody>
      </p:sp>
      <p:sp>
        <p:nvSpPr>
          <p:cNvPr id="6" name="Footer Placeholder 5">
            <a:extLst>
              <a:ext uri="{FF2B5EF4-FFF2-40B4-BE49-F238E27FC236}">
                <a16:creationId xmlns:a16="http://schemas.microsoft.com/office/drawing/2014/main" id="{8EF518A2-4C92-42BD-A41D-7D53F977A70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EA05A00-5538-4198-AF30-BC6AF2F509E7}"/>
              </a:ext>
            </a:extLst>
          </p:cNvPr>
          <p:cNvSpPr>
            <a:spLocks noGrp="1"/>
          </p:cNvSpPr>
          <p:nvPr>
            <p:ph type="sldNum" sz="quarter" idx="12"/>
          </p:nvPr>
        </p:nvSpPr>
        <p:spPr/>
        <p:txBody>
          <a:bodyPr/>
          <a:lstStyle/>
          <a:p>
            <a:fld id="{3D754417-A82F-4F23-82C2-7733FFB5CEE4}" type="slidenum">
              <a:rPr lang="en-US" smtClean="0"/>
              <a:t>‹#›</a:t>
            </a:fld>
            <a:endParaRPr lang="en-US" dirty="0"/>
          </a:p>
        </p:txBody>
      </p:sp>
    </p:spTree>
    <p:extLst>
      <p:ext uri="{BB962C8B-B14F-4D97-AF65-F5344CB8AC3E}">
        <p14:creationId xmlns:p14="http://schemas.microsoft.com/office/powerpoint/2010/main" val="1295203703"/>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7EAA5-1420-4463-84D6-056653DAB3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79BFF67-88E2-4435-B3B9-9C8FCA3927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7274C51-DCE2-4399-AB3A-16B240CEF1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CC8C25-8FE5-4BC4-9807-AB57B371A48C}"/>
              </a:ext>
            </a:extLst>
          </p:cNvPr>
          <p:cNvSpPr>
            <a:spLocks noGrp="1"/>
          </p:cNvSpPr>
          <p:nvPr>
            <p:ph type="dt" sz="half" idx="10"/>
          </p:nvPr>
        </p:nvSpPr>
        <p:spPr/>
        <p:txBody>
          <a:bodyPr/>
          <a:lstStyle/>
          <a:p>
            <a:fld id="{1BDC7658-8CFF-4D1C-A67B-27705C6BF515}" type="datetimeFigureOut">
              <a:rPr lang="en-US" smtClean="0"/>
              <a:t>11/9/2020</a:t>
            </a:fld>
            <a:endParaRPr lang="en-US" dirty="0"/>
          </a:p>
        </p:txBody>
      </p:sp>
      <p:sp>
        <p:nvSpPr>
          <p:cNvPr id="6" name="Footer Placeholder 5">
            <a:extLst>
              <a:ext uri="{FF2B5EF4-FFF2-40B4-BE49-F238E27FC236}">
                <a16:creationId xmlns:a16="http://schemas.microsoft.com/office/drawing/2014/main" id="{97500935-8360-4385-A83E-42685C8F332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8DD5E4E-5037-492C-8A69-4C934F36D8EA}"/>
              </a:ext>
            </a:extLst>
          </p:cNvPr>
          <p:cNvSpPr>
            <a:spLocks noGrp="1"/>
          </p:cNvSpPr>
          <p:nvPr>
            <p:ph type="sldNum" sz="quarter" idx="12"/>
          </p:nvPr>
        </p:nvSpPr>
        <p:spPr/>
        <p:txBody>
          <a:bodyPr/>
          <a:lstStyle/>
          <a:p>
            <a:fld id="{3D754417-A82F-4F23-82C2-7733FFB5CEE4}" type="slidenum">
              <a:rPr lang="en-US" smtClean="0"/>
              <a:t>‹#›</a:t>
            </a:fld>
            <a:endParaRPr lang="en-US" dirty="0"/>
          </a:p>
        </p:txBody>
      </p:sp>
    </p:spTree>
    <p:extLst>
      <p:ext uri="{BB962C8B-B14F-4D97-AF65-F5344CB8AC3E}">
        <p14:creationId xmlns:p14="http://schemas.microsoft.com/office/powerpoint/2010/main" val="2502108212"/>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5000"/>
            <a:lum/>
          </a:blip>
          <a:srcRect/>
          <a:stretch>
            <a:fillRect t="-13000" b="-5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0AD0DF-D253-4C70-B81B-AFE01A161F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CCDBE3-1BBC-4428-9F5B-9546F86E8B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B89FC2-C2A8-4295-9A53-574F008029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DC7658-8CFF-4D1C-A67B-27705C6BF515}" type="datetimeFigureOut">
              <a:rPr lang="en-US" smtClean="0"/>
              <a:t>11/9/2020</a:t>
            </a:fld>
            <a:endParaRPr lang="en-US" dirty="0"/>
          </a:p>
        </p:txBody>
      </p:sp>
      <p:sp>
        <p:nvSpPr>
          <p:cNvPr id="5" name="Footer Placeholder 4">
            <a:extLst>
              <a:ext uri="{FF2B5EF4-FFF2-40B4-BE49-F238E27FC236}">
                <a16:creationId xmlns:a16="http://schemas.microsoft.com/office/drawing/2014/main" id="{86F401D2-9D25-47E9-A4B3-39303E1586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5672254-5AC1-4F38-B302-28007D8433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754417-A82F-4F23-82C2-7733FFB5CEE4}" type="slidenum">
              <a:rPr lang="en-US" smtClean="0"/>
              <a:t>‹#›</a:t>
            </a:fld>
            <a:endParaRPr lang="en-US" dirty="0"/>
          </a:p>
        </p:txBody>
      </p:sp>
    </p:spTree>
    <p:extLst>
      <p:ext uri="{BB962C8B-B14F-4D97-AF65-F5344CB8AC3E}">
        <p14:creationId xmlns:p14="http://schemas.microsoft.com/office/powerpoint/2010/main" val="39593197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www.fatf-gafi.org/media/fatf/documents/reports/ML%20and%20TF%20through%20the%20Real%20Estate%20Sector.pdf" TargetMode="External"/><Relationship Id="rId5" Type="http://schemas.openxmlformats.org/officeDocument/2006/relationships/hyperlink" Target="https://www.fintrac-canafe.gc.ca/guidance-directives/transaction-operation/indicators-indicateurs/msb_mltf-eng" TargetMode="External"/><Relationship Id="rId4" Type="http://schemas.openxmlformats.org/officeDocument/2006/relationships/hyperlink" Target="https://www.fintrac-canafe.gc.ca/intel/operation/real-en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t="-17000" b="-17000"/>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D7E78C6-F12D-4C52-A370-123F1400A7AE}"/>
              </a:ext>
            </a:extLst>
          </p:cNvPr>
          <p:cNvSpPr txBox="1">
            <a:spLocks noChangeArrowheads="1"/>
          </p:cNvSpPr>
          <p:nvPr/>
        </p:nvSpPr>
        <p:spPr bwMode="auto">
          <a:xfrm>
            <a:off x="1523998" y="2029969"/>
            <a:ext cx="9339073" cy="2684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CA" altLang="en-US" b="1" dirty="0">
                <a:solidFill>
                  <a:srgbClr val="0082BB"/>
                </a:solidFill>
                <a:latin typeface="Open Sans" panose="020B0606030504020204" pitchFamily="34" charset="0"/>
                <a:ea typeface="Open Sans" panose="020B0606030504020204" pitchFamily="34" charset="0"/>
                <a:cs typeface="Open Sans" panose="020B0606030504020204" pitchFamily="34" charset="0"/>
              </a:rPr>
              <a:t>Anti-Money Laundering: </a:t>
            </a:r>
            <a:r>
              <a:rPr lang="en-CA" altLang="en-US" dirty="0">
                <a:solidFill>
                  <a:srgbClr val="0082BB"/>
                </a:solidFill>
                <a:latin typeface="Open Sans" panose="020B0606030504020204" pitchFamily="34" charset="0"/>
                <a:ea typeface="Open Sans" panose="020B0606030504020204" pitchFamily="34" charset="0"/>
                <a:cs typeface="Open Sans" panose="020B0606030504020204" pitchFamily="34" charset="0"/>
              </a:rPr>
              <a:t>Suspicious Transaction Reporting</a:t>
            </a:r>
          </a:p>
        </p:txBody>
      </p:sp>
      <p:pic>
        <p:nvPicPr>
          <p:cNvPr id="3" name="Picture 2" descr="Text&#10;&#10;Description automatically generated">
            <a:extLst>
              <a:ext uri="{FF2B5EF4-FFF2-40B4-BE49-F238E27FC236}">
                <a16:creationId xmlns:a16="http://schemas.microsoft.com/office/drawing/2014/main" id="{396321A6-39B8-4391-A392-92EF64967C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8650" y="4972815"/>
            <a:ext cx="3634700" cy="1315826"/>
          </a:xfrm>
          <a:prstGeom prst="rect">
            <a:avLst/>
          </a:prstGeom>
        </p:spPr>
      </p:pic>
    </p:spTree>
    <p:extLst>
      <p:ext uri="{BB962C8B-B14F-4D97-AF65-F5344CB8AC3E}">
        <p14:creationId xmlns:p14="http://schemas.microsoft.com/office/powerpoint/2010/main" val="1572441023"/>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8000"/>
            <a:lum/>
          </a:blip>
          <a:srcRect/>
          <a:stretch>
            <a:fillRect t="-9000" b="-9000"/>
          </a:stretch>
        </a:blipFill>
        <a:effectLst/>
      </p:bgPr>
    </p:bg>
    <p:spTree>
      <p:nvGrpSpPr>
        <p:cNvPr id="1" name=""/>
        <p:cNvGrpSpPr/>
        <p:nvPr/>
      </p:nvGrpSpPr>
      <p:grpSpPr>
        <a:xfrm>
          <a:off x="0" y="0"/>
          <a:ext cx="0" cy="0"/>
          <a:chOff x="0" y="0"/>
          <a:chExt cx="0" cy="0"/>
        </a:xfrm>
      </p:grpSpPr>
      <p:sp>
        <p:nvSpPr>
          <p:cNvPr id="6" name="AutoShape 2">
            <a:extLst>
              <a:ext uri="{FF2B5EF4-FFF2-40B4-BE49-F238E27FC236}">
                <a16:creationId xmlns:a16="http://schemas.microsoft.com/office/drawing/2014/main" id="{9D7A6196-99A4-4CBF-8E0A-49F1B19B91C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 name="AutoShape 2">
            <a:extLst>
              <a:ext uri="{FF2B5EF4-FFF2-40B4-BE49-F238E27FC236}">
                <a16:creationId xmlns:a16="http://schemas.microsoft.com/office/drawing/2014/main" id="{1F8D86A8-2F8B-451E-B8D1-EF14FE00F57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 name="TextBox 1">
            <a:extLst>
              <a:ext uri="{FF2B5EF4-FFF2-40B4-BE49-F238E27FC236}">
                <a16:creationId xmlns:a16="http://schemas.microsoft.com/office/drawing/2014/main" id="{86364F1A-DF82-46A8-BC05-A67F6E2C07C9}"/>
              </a:ext>
            </a:extLst>
          </p:cNvPr>
          <p:cNvSpPr txBox="1"/>
          <p:nvPr/>
        </p:nvSpPr>
        <p:spPr>
          <a:xfrm>
            <a:off x="1661984" y="1964888"/>
            <a:ext cx="8868032" cy="4524315"/>
          </a:xfrm>
          <a:prstGeom prst="rect">
            <a:avLst/>
          </a:prstGeom>
          <a:noFill/>
        </p:spPr>
        <p:txBody>
          <a:bodyPr wrap="square" rtlCol="0">
            <a:spAutoFit/>
          </a:bodyPr>
          <a:lstStyle/>
          <a:p>
            <a:pPr algn="ctr"/>
            <a:r>
              <a:rPr lang="en-US" sz="3600" dirty="0">
                <a:latin typeface="Open Sans" panose="020B0606030504020204" pitchFamily="34" charset="0"/>
                <a:ea typeface="Open Sans" panose="020B0606030504020204" pitchFamily="34" charset="0"/>
                <a:cs typeface="Open Sans" panose="020B0606030504020204" pitchFamily="34" charset="0"/>
              </a:rPr>
              <a:t>REALTORS</a:t>
            </a:r>
            <a:r>
              <a:rPr lang="en-US" sz="3600" baseline="30000" dirty="0">
                <a:latin typeface="Open Sans" panose="020B0606030504020204" pitchFamily="34" charset="0"/>
                <a:ea typeface="Open Sans" panose="020B0606030504020204" pitchFamily="34" charset="0"/>
                <a:cs typeface="Open Sans" panose="020B0606030504020204" pitchFamily="34" charset="0"/>
              </a:rPr>
              <a:t>®</a:t>
            </a:r>
            <a:r>
              <a:rPr lang="en-US" sz="3600" dirty="0">
                <a:latin typeface="Open Sans" panose="020B0606030504020204" pitchFamily="34" charset="0"/>
                <a:ea typeface="Open Sans" panose="020B0606030504020204" pitchFamily="34" charset="0"/>
                <a:cs typeface="Open Sans" panose="020B0606030504020204" pitchFamily="34" charset="0"/>
              </a:rPr>
              <a:t> and brokerages are obligated to file STRs with FINTRAC when they have </a:t>
            </a:r>
            <a:r>
              <a:rPr lang="en-US" sz="3600" b="1" dirty="0">
                <a:latin typeface="Open Sans" panose="020B0606030504020204" pitchFamily="34" charset="0"/>
                <a:ea typeface="Open Sans" panose="020B0606030504020204" pitchFamily="34" charset="0"/>
                <a:cs typeface="Open Sans" panose="020B0606030504020204" pitchFamily="34" charset="0"/>
              </a:rPr>
              <a:t>reasonable grounds to suspect </a:t>
            </a:r>
            <a:r>
              <a:rPr lang="en-US" sz="3600" dirty="0">
                <a:latin typeface="Open Sans" panose="020B0606030504020204" pitchFamily="34" charset="0"/>
                <a:ea typeface="Open Sans" panose="020B0606030504020204" pitchFamily="34" charset="0"/>
                <a:cs typeface="Open Sans" panose="020B0606030504020204" pitchFamily="34" charset="0"/>
              </a:rPr>
              <a:t>that a transaction, completed or attempted, is related to the commission or attempted commission of a money-laundering or terrorist-financing offence. </a:t>
            </a:r>
          </a:p>
        </p:txBody>
      </p:sp>
      <p:pic>
        <p:nvPicPr>
          <p:cNvPr id="8" name="Picture 7" descr="Text&#10;&#10;Description automatically generated">
            <a:extLst>
              <a:ext uri="{FF2B5EF4-FFF2-40B4-BE49-F238E27FC236}">
                <a16:creationId xmlns:a16="http://schemas.microsoft.com/office/drawing/2014/main" id="{CA83C675-7E76-41BB-82EE-A2526566FF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2839" y="429809"/>
            <a:ext cx="2370961" cy="858330"/>
          </a:xfrm>
          <a:prstGeom prst="rect">
            <a:avLst/>
          </a:prstGeom>
        </p:spPr>
      </p:pic>
      <p:cxnSp>
        <p:nvCxnSpPr>
          <p:cNvPr id="9" name="Straight Connector 8">
            <a:extLst>
              <a:ext uri="{FF2B5EF4-FFF2-40B4-BE49-F238E27FC236}">
                <a16:creationId xmlns:a16="http://schemas.microsoft.com/office/drawing/2014/main" id="{F06E128B-AEC2-43AB-98A1-AFEDDEA7C048}"/>
              </a:ext>
            </a:extLst>
          </p:cNvPr>
          <p:cNvCxnSpPr>
            <a:cxnSpLocks/>
          </p:cNvCxnSpPr>
          <p:nvPr/>
        </p:nvCxnSpPr>
        <p:spPr>
          <a:xfrm>
            <a:off x="838200" y="1543204"/>
            <a:ext cx="10515600" cy="0"/>
          </a:xfrm>
          <a:prstGeom prst="line">
            <a:avLst/>
          </a:prstGeom>
          <a:ln w="19050">
            <a:solidFill>
              <a:srgbClr val="FAA21E"/>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997F6492-7A0C-4035-BD68-73759BB16E13}"/>
              </a:ext>
            </a:extLst>
          </p:cNvPr>
          <p:cNvSpPr txBox="1">
            <a:spLocks noChangeArrowheads="1"/>
          </p:cNvSpPr>
          <p:nvPr/>
        </p:nvSpPr>
        <p:spPr>
          <a:xfrm>
            <a:off x="826267" y="508636"/>
            <a:ext cx="8156572" cy="10412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dirty="0">
                <a:solidFill>
                  <a:srgbClr val="0082BB"/>
                </a:solidFill>
                <a:latin typeface="Open Sans" panose="020B0606030504020204" pitchFamily="34" charset="0"/>
                <a:ea typeface="Open Sans" panose="020B0606030504020204" pitchFamily="34" charset="0"/>
                <a:cs typeface="Open Sans" panose="020B0606030504020204" pitchFamily="34" charset="0"/>
              </a:rPr>
              <a:t>Who needs to file an STR?</a:t>
            </a:r>
          </a:p>
        </p:txBody>
      </p:sp>
    </p:spTree>
    <p:extLst>
      <p:ext uri="{BB962C8B-B14F-4D97-AF65-F5344CB8AC3E}">
        <p14:creationId xmlns:p14="http://schemas.microsoft.com/office/powerpoint/2010/main" val="2765513003"/>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8000"/>
            <a:lum/>
          </a:blip>
          <a:srcRect/>
          <a:stretch>
            <a:fillRect t="-9000" b="-9000"/>
          </a:stretch>
        </a:blipFill>
        <a:effectLst/>
      </p:bgPr>
    </p:bg>
    <p:spTree>
      <p:nvGrpSpPr>
        <p:cNvPr id="1" name=""/>
        <p:cNvGrpSpPr/>
        <p:nvPr/>
      </p:nvGrpSpPr>
      <p:grpSpPr>
        <a:xfrm>
          <a:off x="0" y="0"/>
          <a:ext cx="0" cy="0"/>
          <a:chOff x="0" y="0"/>
          <a:chExt cx="0" cy="0"/>
        </a:xfrm>
      </p:grpSpPr>
      <p:sp>
        <p:nvSpPr>
          <p:cNvPr id="6" name="AutoShape 2">
            <a:extLst>
              <a:ext uri="{FF2B5EF4-FFF2-40B4-BE49-F238E27FC236}">
                <a16:creationId xmlns:a16="http://schemas.microsoft.com/office/drawing/2014/main" id="{9D7A6196-99A4-4CBF-8E0A-49F1B19B91C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 name="AutoShape 2">
            <a:extLst>
              <a:ext uri="{FF2B5EF4-FFF2-40B4-BE49-F238E27FC236}">
                <a16:creationId xmlns:a16="http://schemas.microsoft.com/office/drawing/2014/main" id="{1F8D86A8-2F8B-451E-B8D1-EF14FE00F57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 name="TextBox 1">
            <a:extLst>
              <a:ext uri="{FF2B5EF4-FFF2-40B4-BE49-F238E27FC236}">
                <a16:creationId xmlns:a16="http://schemas.microsoft.com/office/drawing/2014/main" id="{86364F1A-DF82-46A8-BC05-A67F6E2C07C9}"/>
              </a:ext>
            </a:extLst>
          </p:cNvPr>
          <p:cNvSpPr txBox="1"/>
          <p:nvPr/>
        </p:nvSpPr>
        <p:spPr>
          <a:xfrm>
            <a:off x="838200" y="1804977"/>
            <a:ext cx="10515600" cy="3046988"/>
          </a:xfrm>
          <a:prstGeom prst="rect">
            <a:avLst/>
          </a:prstGeom>
          <a:noFill/>
        </p:spPr>
        <p:txBody>
          <a:bodyPr wrap="square" rtlCol="0">
            <a:spAutoFit/>
          </a:bodyPr>
          <a:lstStyle/>
          <a:p>
            <a:pPr marL="571500" indent="-571500">
              <a:buFont typeface="Arial" panose="020B0604020202020204" pitchFamily="34" charset="0"/>
              <a:buChar char="•"/>
            </a:pPr>
            <a:r>
              <a:rPr lang="en-US" sz="3200" dirty="0">
                <a:latin typeface="Open Sans" panose="020B0606030504020204" pitchFamily="34" charset="0"/>
                <a:ea typeface="Open Sans" panose="020B0606030504020204" pitchFamily="34" charset="0"/>
                <a:cs typeface="Open Sans" panose="020B0606030504020204" pitchFamily="34" charset="0"/>
              </a:rPr>
              <a:t>It appears that suspicious transactions in the real estate sector have been especially under-reported.</a:t>
            </a:r>
          </a:p>
          <a:p>
            <a:pPr marL="571500" indent="-571500">
              <a:buFont typeface="Arial" panose="020B0604020202020204" pitchFamily="34" charset="0"/>
              <a:buChar char="•"/>
            </a:pPr>
            <a:endParaRPr lang="en-US" sz="3200" dirty="0">
              <a:latin typeface="Open Sans" panose="020B0606030504020204" pitchFamily="34" charset="0"/>
              <a:ea typeface="Open Sans" panose="020B0606030504020204" pitchFamily="34" charset="0"/>
              <a:cs typeface="Open Sans" panose="020B0606030504020204" pitchFamily="34" charset="0"/>
            </a:endParaRPr>
          </a:p>
          <a:p>
            <a:pPr marL="571500" indent="-571500">
              <a:buFont typeface="Arial" panose="020B0604020202020204" pitchFamily="34" charset="0"/>
              <a:buChar char="•"/>
            </a:pPr>
            <a:r>
              <a:rPr lang="en-US" sz="3200" dirty="0">
                <a:latin typeface="Open Sans" panose="020B0606030504020204" pitchFamily="34" charset="0"/>
                <a:ea typeface="Open Sans" panose="020B0606030504020204" pitchFamily="34" charset="0"/>
                <a:cs typeface="Open Sans" panose="020B0606030504020204" pitchFamily="34" charset="0"/>
              </a:rPr>
              <a:t>This under-reporting may be due to Realtors </a:t>
            </a:r>
            <a:r>
              <a:rPr lang="en-US" sz="3200" b="1" dirty="0">
                <a:latin typeface="Open Sans" panose="020B0606030504020204" pitchFamily="34" charset="0"/>
                <a:ea typeface="Open Sans" panose="020B0606030504020204" pitchFamily="34" charset="0"/>
                <a:cs typeface="Open Sans" panose="020B0606030504020204" pitchFamily="34" charset="0"/>
              </a:rPr>
              <a:t>underestimating their role in Canada’s anti-money laundering framework</a:t>
            </a:r>
            <a:r>
              <a:rPr lang="en-US" sz="3200" dirty="0">
                <a:latin typeface="Open Sans" panose="020B0606030504020204" pitchFamily="34" charset="0"/>
                <a:ea typeface="Open Sans" panose="020B0606030504020204" pitchFamily="34" charset="0"/>
                <a:cs typeface="Open Sans" panose="020B0606030504020204" pitchFamily="34" charset="0"/>
              </a:rPr>
              <a:t>.</a:t>
            </a:r>
          </a:p>
        </p:txBody>
      </p:sp>
      <p:pic>
        <p:nvPicPr>
          <p:cNvPr id="8" name="Picture 7" descr="Text&#10;&#10;Description automatically generated">
            <a:extLst>
              <a:ext uri="{FF2B5EF4-FFF2-40B4-BE49-F238E27FC236}">
                <a16:creationId xmlns:a16="http://schemas.microsoft.com/office/drawing/2014/main" id="{CA83C675-7E76-41BB-82EE-A2526566FF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2839" y="429809"/>
            <a:ext cx="2370961" cy="858330"/>
          </a:xfrm>
          <a:prstGeom prst="rect">
            <a:avLst/>
          </a:prstGeom>
        </p:spPr>
      </p:pic>
      <p:cxnSp>
        <p:nvCxnSpPr>
          <p:cNvPr id="9" name="Straight Connector 8">
            <a:extLst>
              <a:ext uri="{FF2B5EF4-FFF2-40B4-BE49-F238E27FC236}">
                <a16:creationId xmlns:a16="http://schemas.microsoft.com/office/drawing/2014/main" id="{F06E128B-AEC2-43AB-98A1-AFEDDEA7C048}"/>
              </a:ext>
            </a:extLst>
          </p:cNvPr>
          <p:cNvCxnSpPr>
            <a:cxnSpLocks/>
          </p:cNvCxnSpPr>
          <p:nvPr/>
        </p:nvCxnSpPr>
        <p:spPr>
          <a:xfrm>
            <a:off x="838200" y="1543204"/>
            <a:ext cx="10515600" cy="0"/>
          </a:xfrm>
          <a:prstGeom prst="line">
            <a:avLst/>
          </a:prstGeom>
          <a:ln w="19050">
            <a:solidFill>
              <a:srgbClr val="FAA21E"/>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997F6492-7A0C-4035-BD68-73759BB16E13}"/>
              </a:ext>
            </a:extLst>
          </p:cNvPr>
          <p:cNvSpPr txBox="1">
            <a:spLocks noChangeArrowheads="1"/>
          </p:cNvSpPr>
          <p:nvPr/>
        </p:nvSpPr>
        <p:spPr>
          <a:xfrm>
            <a:off x="826267" y="508636"/>
            <a:ext cx="8156572" cy="104127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dirty="0">
                <a:solidFill>
                  <a:srgbClr val="0082BB"/>
                </a:solidFill>
                <a:latin typeface="Open Sans" panose="020B0606030504020204" pitchFamily="34" charset="0"/>
                <a:ea typeface="Open Sans" panose="020B0606030504020204" pitchFamily="34" charset="0"/>
                <a:cs typeface="Open Sans" panose="020B0606030504020204" pitchFamily="34" charset="0"/>
              </a:rPr>
              <a:t>Overlooking suspicious </a:t>
            </a:r>
            <a:r>
              <a:rPr lang="en-CA" altLang="en-US" b="1" dirty="0">
                <a:solidFill>
                  <a:srgbClr val="0082BB"/>
                </a:solidFill>
                <a:latin typeface="Open Sans" panose="020B0606030504020204" pitchFamily="34" charset="0"/>
                <a:ea typeface="Open Sans" panose="020B0606030504020204" pitchFamily="34" charset="0"/>
                <a:cs typeface="Open Sans" panose="020B0606030504020204" pitchFamily="34" charset="0"/>
              </a:rPr>
              <a:t>behaviour</a:t>
            </a:r>
          </a:p>
        </p:txBody>
      </p:sp>
    </p:spTree>
    <p:extLst>
      <p:ext uri="{BB962C8B-B14F-4D97-AF65-F5344CB8AC3E}">
        <p14:creationId xmlns:p14="http://schemas.microsoft.com/office/powerpoint/2010/main" val="231493733"/>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t="-9000" b="-9000"/>
          </a:stretch>
        </a:blipFill>
        <a:effectLst/>
      </p:bgPr>
    </p:bg>
    <p:spTree>
      <p:nvGrpSpPr>
        <p:cNvPr id="1" name=""/>
        <p:cNvGrpSpPr/>
        <p:nvPr/>
      </p:nvGrpSpPr>
      <p:grpSpPr>
        <a:xfrm>
          <a:off x="0" y="0"/>
          <a:ext cx="0" cy="0"/>
          <a:chOff x="0" y="0"/>
          <a:chExt cx="0" cy="0"/>
        </a:xfrm>
      </p:grpSpPr>
      <p:sp>
        <p:nvSpPr>
          <p:cNvPr id="6" name="AutoShape 2">
            <a:extLst>
              <a:ext uri="{FF2B5EF4-FFF2-40B4-BE49-F238E27FC236}">
                <a16:creationId xmlns:a16="http://schemas.microsoft.com/office/drawing/2014/main" id="{9D7A6196-99A4-4CBF-8E0A-49F1B19B91C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 name="AutoShape 2">
            <a:extLst>
              <a:ext uri="{FF2B5EF4-FFF2-40B4-BE49-F238E27FC236}">
                <a16:creationId xmlns:a16="http://schemas.microsoft.com/office/drawing/2014/main" id="{1F8D86A8-2F8B-451E-B8D1-EF14FE00F57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 name="TextBox 1">
            <a:extLst>
              <a:ext uri="{FF2B5EF4-FFF2-40B4-BE49-F238E27FC236}">
                <a16:creationId xmlns:a16="http://schemas.microsoft.com/office/drawing/2014/main" id="{86364F1A-DF82-46A8-BC05-A67F6E2C07C9}"/>
              </a:ext>
            </a:extLst>
          </p:cNvPr>
          <p:cNvSpPr txBox="1"/>
          <p:nvPr/>
        </p:nvSpPr>
        <p:spPr>
          <a:xfrm>
            <a:off x="838200" y="1798270"/>
            <a:ext cx="10515600" cy="4832092"/>
          </a:xfrm>
          <a:prstGeom prst="rect">
            <a:avLst/>
          </a:prstGeom>
          <a:noFill/>
        </p:spPr>
        <p:txBody>
          <a:bodyPr wrap="square" rtlCol="0">
            <a:spAutoFit/>
          </a:bodyPr>
          <a:lstStyle/>
          <a:p>
            <a:pPr marL="571500" indent="-571500">
              <a:buFont typeface="Wingdings" panose="05000000000000000000" pitchFamily="2" charset="2"/>
              <a:buChar char="q"/>
            </a:pPr>
            <a:r>
              <a:rPr lang="en-US" sz="2800" dirty="0">
                <a:latin typeface="Open Sans" panose="020B0606030504020204" pitchFamily="34" charset="0"/>
                <a:ea typeface="Open Sans" panose="020B0606030504020204" pitchFamily="34" charset="0"/>
                <a:cs typeface="Open Sans" panose="020B0606030504020204" pitchFamily="34" charset="0"/>
              </a:rPr>
              <a:t>Identifying the person or entity</a:t>
            </a:r>
          </a:p>
          <a:p>
            <a:pPr marL="571500" indent="-571500">
              <a:buFont typeface="Wingdings" panose="05000000000000000000" pitchFamily="2" charset="2"/>
              <a:buChar char="q"/>
            </a:pPr>
            <a:r>
              <a:rPr lang="en-US" sz="2800" dirty="0">
                <a:latin typeface="Open Sans" panose="020B0606030504020204" pitchFamily="34" charset="0"/>
                <a:ea typeface="Open Sans" panose="020B0606030504020204" pitchFamily="34" charset="0"/>
                <a:cs typeface="Open Sans" panose="020B0606030504020204" pitchFamily="34" charset="0"/>
              </a:rPr>
              <a:t>Client </a:t>
            </a:r>
            <a:r>
              <a:rPr lang="en-CA" sz="2800" dirty="0">
                <a:latin typeface="Open Sans" panose="020B0606030504020204" pitchFamily="34" charset="0"/>
                <a:ea typeface="Open Sans" panose="020B0606030504020204" pitchFamily="34" charset="0"/>
                <a:cs typeface="Open Sans" panose="020B0606030504020204" pitchFamily="34" charset="0"/>
              </a:rPr>
              <a:t>behaviour</a:t>
            </a:r>
          </a:p>
          <a:p>
            <a:pPr marL="571500" indent="-571500">
              <a:buFont typeface="Wingdings" panose="05000000000000000000" pitchFamily="2" charset="2"/>
              <a:buChar char="q"/>
            </a:pPr>
            <a:r>
              <a:rPr lang="en-US" sz="2800" dirty="0">
                <a:latin typeface="Open Sans" panose="020B0606030504020204" pitchFamily="34" charset="0"/>
                <a:ea typeface="Open Sans" panose="020B0606030504020204" pitchFamily="34" charset="0"/>
                <a:cs typeface="Open Sans" panose="020B0606030504020204" pitchFamily="34" charset="0"/>
              </a:rPr>
              <a:t>Person/entity financial profile</a:t>
            </a:r>
          </a:p>
          <a:p>
            <a:pPr marL="571500" indent="-571500">
              <a:buFont typeface="Wingdings" panose="05000000000000000000" pitchFamily="2" charset="2"/>
              <a:buChar char="q"/>
            </a:pPr>
            <a:r>
              <a:rPr lang="en-US" sz="2800" dirty="0">
                <a:latin typeface="Open Sans" panose="020B0606030504020204" pitchFamily="34" charset="0"/>
                <a:ea typeface="Open Sans" panose="020B0606030504020204" pitchFamily="34" charset="0"/>
                <a:cs typeface="Open Sans" panose="020B0606030504020204" pitchFamily="34" charset="0"/>
              </a:rPr>
              <a:t>Atypical transactional activity</a:t>
            </a:r>
          </a:p>
          <a:p>
            <a:pPr marL="571500" indent="-571500">
              <a:buFont typeface="Wingdings" panose="05000000000000000000" pitchFamily="2" charset="2"/>
              <a:buChar char="q"/>
            </a:pPr>
            <a:r>
              <a:rPr lang="en-US" sz="2800" dirty="0">
                <a:latin typeface="Open Sans" panose="020B0606030504020204" pitchFamily="34" charset="0"/>
                <a:ea typeface="Open Sans" panose="020B0606030504020204" pitchFamily="34" charset="0"/>
                <a:cs typeface="Open Sans" panose="020B0606030504020204" pitchFamily="34" charset="0"/>
              </a:rPr>
              <a:t>Transactions structured below the reporting or identification requirements</a:t>
            </a:r>
          </a:p>
          <a:p>
            <a:pPr marL="571500" indent="-571500">
              <a:buFont typeface="Wingdings" panose="05000000000000000000" pitchFamily="2" charset="2"/>
              <a:buChar char="q"/>
            </a:pPr>
            <a:r>
              <a:rPr lang="en-US" sz="2800" dirty="0">
                <a:latin typeface="Open Sans" panose="020B0606030504020204" pitchFamily="34" charset="0"/>
                <a:ea typeface="Open Sans" panose="020B0606030504020204" pitchFamily="34" charset="0"/>
                <a:cs typeface="Open Sans" panose="020B0606030504020204" pitchFamily="34" charset="0"/>
              </a:rPr>
              <a:t>Transactions that involve non-Canadian jurisdictions</a:t>
            </a:r>
          </a:p>
          <a:p>
            <a:pPr marL="571500" indent="-571500">
              <a:buFont typeface="Wingdings" panose="05000000000000000000" pitchFamily="2" charset="2"/>
              <a:buChar char="q"/>
            </a:pPr>
            <a:r>
              <a:rPr lang="en-US" sz="2800" dirty="0">
                <a:latin typeface="Open Sans" panose="020B0606030504020204" pitchFamily="34" charset="0"/>
                <a:ea typeface="Open Sans" panose="020B0606030504020204" pitchFamily="34" charset="0"/>
                <a:cs typeface="Open Sans" panose="020B0606030504020204" pitchFamily="34" charset="0"/>
              </a:rPr>
              <a:t>Use of other parties</a:t>
            </a:r>
          </a:p>
          <a:p>
            <a:pPr marL="571500" indent="-571500">
              <a:buFont typeface="Wingdings" panose="05000000000000000000" pitchFamily="2" charset="2"/>
              <a:buChar char="q"/>
            </a:pPr>
            <a:r>
              <a:rPr lang="en-US" sz="2800" dirty="0">
                <a:latin typeface="Open Sans" panose="020B0606030504020204" pitchFamily="34" charset="0"/>
                <a:ea typeface="Open Sans" panose="020B0606030504020204" pitchFamily="34" charset="0"/>
                <a:cs typeface="Open Sans" panose="020B0606030504020204" pitchFamily="34" charset="0"/>
              </a:rPr>
              <a:t>Terrorist financing</a:t>
            </a:r>
          </a:p>
          <a:p>
            <a:pPr marL="571500" indent="-571500">
              <a:buFont typeface="Wingdings" panose="05000000000000000000" pitchFamily="2" charset="2"/>
              <a:buChar char="q"/>
            </a:pPr>
            <a:r>
              <a:rPr lang="en-US" sz="2800" dirty="0">
                <a:latin typeface="Open Sans" panose="020B0606030504020204" pitchFamily="34" charset="0"/>
                <a:ea typeface="Open Sans" panose="020B0606030504020204" pitchFamily="34" charset="0"/>
                <a:cs typeface="Open Sans" panose="020B0606030504020204" pitchFamily="34" charset="0"/>
              </a:rPr>
              <a:t>Real estate agents and developers</a:t>
            </a:r>
          </a:p>
          <a:p>
            <a:pPr marL="571500" indent="-571500">
              <a:buFont typeface="Wingdings" panose="05000000000000000000" pitchFamily="2" charset="2"/>
              <a:buChar char="q"/>
            </a:pPr>
            <a:r>
              <a:rPr lang="en-US" sz="2800" dirty="0">
                <a:latin typeface="Open Sans" panose="020B0606030504020204" pitchFamily="34" charset="0"/>
                <a:ea typeface="Open Sans" panose="020B0606030504020204" pitchFamily="34" charset="0"/>
                <a:cs typeface="Open Sans" panose="020B0606030504020204" pitchFamily="34" charset="0"/>
              </a:rPr>
              <a:t>Real estate brokers and sales representatives</a:t>
            </a:r>
          </a:p>
        </p:txBody>
      </p:sp>
      <p:pic>
        <p:nvPicPr>
          <p:cNvPr id="8" name="Picture 7" descr="Text&#10;&#10;Description automatically generated">
            <a:extLst>
              <a:ext uri="{FF2B5EF4-FFF2-40B4-BE49-F238E27FC236}">
                <a16:creationId xmlns:a16="http://schemas.microsoft.com/office/drawing/2014/main" id="{CA83C675-7E76-41BB-82EE-A2526566FF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2839" y="429809"/>
            <a:ext cx="2370961" cy="858330"/>
          </a:xfrm>
          <a:prstGeom prst="rect">
            <a:avLst/>
          </a:prstGeom>
        </p:spPr>
      </p:pic>
      <p:cxnSp>
        <p:nvCxnSpPr>
          <p:cNvPr id="9" name="Straight Connector 8">
            <a:extLst>
              <a:ext uri="{FF2B5EF4-FFF2-40B4-BE49-F238E27FC236}">
                <a16:creationId xmlns:a16="http://schemas.microsoft.com/office/drawing/2014/main" id="{F06E128B-AEC2-43AB-98A1-AFEDDEA7C048}"/>
              </a:ext>
            </a:extLst>
          </p:cNvPr>
          <p:cNvCxnSpPr>
            <a:cxnSpLocks/>
          </p:cNvCxnSpPr>
          <p:nvPr/>
        </p:nvCxnSpPr>
        <p:spPr>
          <a:xfrm>
            <a:off x="838200" y="1543204"/>
            <a:ext cx="10515600" cy="0"/>
          </a:xfrm>
          <a:prstGeom prst="line">
            <a:avLst/>
          </a:prstGeom>
          <a:ln w="19050">
            <a:solidFill>
              <a:srgbClr val="FAA21E"/>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997F6492-7A0C-4035-BD68-73759BB16E13}"/>
              </a:ext>
            </a:extLst>
          </p:cNvPr>
          <p:cNvSpPr txBox="1">
            <a:spLocks noChangeArrowheads="1"/>
          </p:cNvSpPr>
          <p:nvPr/>
        </p:nvSpPr>
        <p:spPr>
          <a:xfrm>
            <a:off x="826267" y="508636"/>
            <a:ext cx="8156572" cy="104127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dirty="0">
                <a:solidFill>
                  <a:srgbClr val="0082BB"/>
                </a:solidFill>
                <a:latin typeface="Open Sans" panose="020B0606030504020204" pitchFamily="34" charset="0"/>
                <a:ea typeface="Open Sans" panose="020B0606030504020204" pitchFamily="34" charset="0"/>
                <a:cs typeface="Open Sans" panose="020B0606030504020204" pitchFamily="34" charset="0"/>
              </a:rPr>
              <a:t>What are indicators of suspicious transactions?</a:t>
            </a:r>
          </a:p>
        </p:txBody>
      </p:sp>
    </p:spTree>
    <p:extLst>
      <p:ext uri="{BB962C8B-B14F-4D97-AF65-F5344CB8AC3E}">
        <p14:creationId xmlns:p14="http://schemas.microsoft.com/office/powerpoint/2010/main" val="2127491986"/>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t="-9000" b="-9000"/>
          </a:stretch>
        </a:blipFill>
        <a:effectLst/>
      </p:bgPr>
    </p:bg>
    <p:spTree>
      <p:nvGrpSpPr>
        <p:cNvPr id="1" name=""/>
        <p:cNvGrpSpPr/>
        <p:nvPr/>
      </p:nvGrpSpPr>
      <p:grpSpPr>
        <a:xfrm>
          <a:off x="0" y="0"/>
          <a:ext cx="0" cy="0"/>
          <a:chOff x="0" y="0"/>
          <a:chExt cx="0" cy="0"/>
        </a:xfrm>
      </p:grpSpPr>
      <p:sp>
        <p:nvSpPr>
          <p:cNvPr id="6" name="AutoShape 2">
            <a:extLst>
              <a:ext uri="{FF2B5EF4-FFF2-40B4-BE49-F238E27FC236}">
                <a16:creationId xmlns:a16="http://schemas.microsoft.com/office/drawing/2014/main" id="{9D7A6196-99A4-4CBF-8E0A-49F1B19B91C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 name="AutoShape 2">
            <a:extLst>
              <a:ext uri="{FF2B5EF4-FFF2-40B4-BE49-F238E27FC236}">
                <a16:creationId xmlns:a16="http://schemas.microsoft.com/office/drawing/2014/main" id="{1F8D86A8-2F8B-451E-B8D1-EF14FE00F57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 name="TextBox 1">
            <a:extLst>
              <a:ext uri="{FF2B5EF4-FFF2-40B4-BE49-F238E27FC236}">
                <a16:creationId xmlns:a16="http://schemas.microsoft.com/office/drawing/2014/main" id="{86364F1A-DF82-46A8-BC05-A67F6E2C07C9}"/>
              </a:ext>
            </a:extLst>
          </p:cNvPr>
          <p:cNvSpPr txBox="1"/>
          <p:nvPr/>
        </p:nvSpPr>
        <p:spPr>
          <a:xfrm>
            <a:off x="838200" y="1798270"/>
            <a:ext cx="10515600" cy="4011355"/>
          </a:xfrm>
          <a:prstGeom prst="rect">
            <a:avLst/>
          </a:prstGeom>
          <a:noFill/>
        </p:spPr>
        <p:txBody>
          <a:bodyPr wrap="square" rtlCol="0">
            <a:spAutoFit/>
          </a:bodyPr>
          <a:lstStyle/>
          <a:p>
            <a:pPr marL="571500" indent="-571500">
              <a:spcBef>
                <a:spcPts val="800"/>
              </a:spcBef>
              <a:buFont typeface="Wingdings" panose="05000000000000000000" pitchFamily="2" charset="2"/>
              <a:buChar char="q"/>
            </a:pPr>
            <a:r>
              <a:rPr lang="en-US" sz="2600" dirty="0">
                <a:latin typeface="Open Sans" panose="020B0606030504020204" pitchFamily="34" charset="0"/>
                <a:ea typeface="Open Sans" panose="020B0606030504020204" pitchFamily="34" charset="0"/>
                <a:cs typeface="Open Sans" panose="020B0606030504020204" pitchFamily="34" charset="0"/>
              </a:rPr>
              <a:t>Inability to properly identify the client </a:t>
            </a:r>
          </a:p>
          <a:p>
            <a:pPr marL="571500" indent="-571500">
              <a:spcBef>
                <a:spcPts val="800"/>
              </a:spcBef>
              <a:buFont typeface="Wingdings" panose="05000000000000000000" pitchFamily="2" charset="2"/>
              <a:buChar char="q"/>
            </a:pPr>
            <a:r>
              <a:rPr lang="en-US" sz="2600" dirty="0">
                <a:latin typeface="Open Sans" panose="020B0606030504020204" pitchFamily="34" charset="0"/>
                <a:ea typeface="Open Sans" panose="020B0606030504020204" pitchFamily="34" charset="0"/>
                <a:cs typeface="Open Sans" panose="020B0606030504020204" pitchFamily="34" charset="0"/>
              </a:rPr>
              <a:t>Client refuses or tries to avoid providing required information</a:t>
            </a:r>
          </a:p>
          <a:p>
            <a:pPr marL="571500" indent="-571500">
              <a:spcBef>
                <a:spcPts val="800"/>
              </a:spcBef>
              <a:buFont typeface="Wingdings" panose="05000000000000000000" pitchFamily="2" charset="2"/>
              <a:buChar char="q"/>
            </a:pPr>
            <a:r>
              <a:rPr lang="en-US" sz="2600" dirty="0">
                <a:latin typeface="Open Sans" panose="020B0606030504020204" pitchFamily="34" charset="0"/>
                <a:ea typeface="Open Sans" panose="020B0606030504020204" pitchFamily="34" charset="0"/>
                <a:cs typeface="Open Sans" panose="020B0606030504020204" pitchFamily="34" charset="0"/>
              </a:rPr>
              <a:t>Identification cannot be verified</a:t>
            </a:r>
          </a:p>
          <a:p>
            <a:pPr marL="571500" indent="-571500">
              <a:spcBef>
                <a:spcPts val="800"/>
              </a:spcBef>
              <a:buFont typeface="Wingdings" panose="05000000000000000000" pitchFamily="2" charset="2"/>
              <a:buChar char="q"/>
            </a:pPr>
            <a:r>
              <a:rPr lang="en-US" sz="2600" dirty="0">
                <a:latin typeface="Open Sans" panose="020B0606030504020204" pitchFamily="34" charset="0"/>
                <a:ea typeface="Open Sans" panose="020B0606030504020204" pitchFamily="34" charset="0"/>
                <a:cs typeface="Open Sans" panose="020B0606030504020204" pitchFamily="34" charset="0"/>
              </a:rPr>
              <a:t>Inconsistencies in identification documents </a:t>
            </a:r>
          </a:p>
          <a:p>
            <a:pPr marL="571500" indent="-571500">
              <a:spcBef>
                <a:spcPts val="800"/>
              </a:spcBef>
              <a:buFont typeface="Wingdings" panose="05000000000000000000" pitchFamily="2" charset="2"/>
              <a:buChar char="q"/>
            </a:pPr>
            <a:r>
              <a:rPr lang="en-US" sz="2600" dirty="0">
                <a:latin typeface="Open Sans" panose="020B0606030504020204" pitchFamily="34" charset="0"/>
                <a:ea typeface="Open Sans" panose="020B0606030504020204" pitchFamily="34" charset="0"/>
                <a:cs typeface="Open Sans" panose="020B0606030504020204" pitchFamily="34" charset="0"/>
              </a:rPr>
              <a:t>Client produces seemingly false information or identification</a:t>
            </a:r>
          </a:p>
          <a:p>
            <a:pPr marL="571500" indent="-571500">
              <a:spcBef>
                <a:spcPts val="800"/>
              </a:spcBef>
              <a:buFont typeface="Wingdings" panose="05000000000000000000" pitchFamily="2" charset="2"/>
              <a:buChar char="q"/>
            </a:pPr>
            <a:r>
              <a:rPr lang="en-US" sz="2600" dirty="0">
                <a:latin typeface="Open Sans" panose="020B0606030504020204" pitchFamily="34" charset="0"/>
                <a:ea typeface="Open Sans" panose="020B0606030504020204" pitchFamily="34" charset="0"/>
                <a:cs typeface="Open Sans" panose="020B0606030504020204" pitchFamily="34" charset="0"/>
              </a:rPr>
              <a:t>Client displays a pattern of name variations </a:t>
            </a:r>
          </a:p>
          <a:p>
            <a:pPr marL="571500" indent="-571500">
              <a:spcBef>
                <a:spcPts val="800"/>
              </a:spcBef>
              <a:buFont typeface="Wingdings" panose="05000000000000000000" pitchFamily="2" charset="2"/>
              <a:buChar char="q"/>
            </a:pPr>
            <a:r>
              <a:rPr lang="en-US" sz="2600" dirty="0">
                <a:latin typeface="Open Sans" panose="020B0606030504020204" pitchFamily="34" charset="0"/>
                <a:ea typeface="Open Sans" panose="020B0606030504020204" pitchFamily="34" charset="0"/>
                <a:cs typeface="Open Sans" panose="020B0606030504020204" pitchFamily="34" charset="0"/>
              </a:rPr>
              <a:t>Client alters the transaction after being asked for identification </a:t>
            </a:r>
          </a:p>
          <a:p>
            <a:pPr marL="571500" indent="-571500">
              <a:spcBef>
                <a:spcPts val="800"/>
              </a:spcBef>
              <a:buFont typeface="Wingdings" panose="05000000000000000000" pitchFamily="2" charset="2"/>
              <a:buChar char="q"/>
            </a:pPr>
            <a:r>
              <a:rPr lang="en-US" sz="2600" dirty="0">
                <a:latin typeface="Open Sans" panose="020B0606030504020204" pitchFamily="34" charset="0"/>
                <a:ea typeface="Open Sans" panose="020B0606030504020204" pitchFamily="34" charset="0"/>
                <a:cs typeface="Open Sans" panose="020B0606030504020204" pitchFamily="34" charset="0"/>
              </a:rPr>
              <a:t>Client provides only a non-civic address e.g., a P.O. box</a:t>
            </a:r>
          </a:p>
        </p:txBody>
      </p:sp>
      <p:pic>
        <p:nvPicPr>
          <p:cNvPr id="8" name="Picture 7" descr="Text&#10;&#10;Description automatically generated">
            <a:extLst>
              <a:ext uri="{FF2B5EF4-FFF2-40B4-BE49-F238E27FC236}">
                <a16:creationId xmlns:a16="http://schemas.microsoft.com/office/drawing/2014/main" id="{CA83C675-7E76-41BB-82EE-A2526566FF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2839" y="429809"/>
            <a:ext cx="2370961" cy="858330"/>
          </a:xfrm>
          <a:prstGeom prst="rect">
            <a:avLst/>
          </a:prstGeom>
        </p:spPr>
      </p:pic>
      <p:cxnSp>
        <p:nvCxnSpPr>
          <p:cNvPr id="9" name="Straight Connector 8">
            <a:extLst>
              <a:ext uri="{FF2B5EF4-FFF2-40B4-BE49-F238E27FC236}">
                <a16:creationId xmlns:a16="http://schemas.microsoft.com/office/drawing/2014/main" id="{F06E128B-AEC2-43AB-98A1-AFEDDEA7C048}"/>
              </a:ext>
            </a:extLst>
          </p:cNvPr>
          <p:cNvCxnSpPr>
            <a:cxnSpLocks/>
          </p:cNvCxnSpPr>
          <p:nvPr/>
        </p:nvCxnSpPr>
        <p:spPr>
          <a:xfrm>
            <a:off x="838200" y="1543204"/>
            <a:ext cx="10515600" cy="0"/>
          </a:xfrm>
          <a:prstGeom prst="line">
            <a:avLst/>
          </a:prstGeom>
          <a:ln w="19050">
            <a:solidFill>
              <a:srgbClr val="FAA21E"/>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997F6492-7A0C-4035-BD68-73759BB16E13}"/>
              </a:ext>
            </a:extLst>
          </p:cNvPr>
          <p:cNvSpPr txBox="1">
            <a:spLocks noChangeArrowheads="1"/>
          </p:cNvSpPr>
          <p:nvPr/>
        </p:nvSpPr>
        <p:spPr>
          <a:xfrm>
            <a:off x="826267" y="508636"/>
            <a:ext cx="8156572" cy="104127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dirty="0">
                <a:solidFill>
                  <a:srgbClr val="0082BB"/>
                </a:solidFill>
                <a:latin typeface="Open Sans" panose="020B0606030504020204" pitchFamily="34" charset="0"/>
                <a:ea typeface="Open Sans" panose="020B0606030504020204" pitchFamily="34" charset="0"/>
                <a:cs typeface="Open Sans" panose="020B0606030504020204" pitchFamily="34" charset="0"/>
              </a:rPr>
              <a:t>Indicators related to identifying the client</a:t>
            </a:r>
          </a:p>
        </p:txBody>
      </p:sp>
    </p:spTree>
    <p:extLst>
      <p:ext uri="{BB962C8B-B14F-4D97-AF65-F5344CB8AC3E}">
        <p14:creationId xmlns:p14="http://schemas.microsoft.com/office/powerpoint/2010/main" val="1696976869"/>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t="-9000" b="-9000"/>
          </a:stretch>
        </a:blipFill>
        <a:effectLst/>
      </p:bgPr>
    </p:bg>
    <p:spTree>
      <p:nvGrpSpPr>
        <p:cNvPr id="1" name=""/>
        <p:cNvGrpSpPr/>
        <p:nvPr/>
      </p:nvGrpSpPr>
      <p:grpSpPr>
        <a:xfrm>
          <a:off x="0" y="0"/>
          <a:ext cx="0" cy="0"/>
          <a:chOff x="0" y="0"/>
          <a:chExt cx="0" cy="0"/>
        </a:xfrm>
      </p:grpSpPr>
      <p:sp>
        <p:nvSpPr>
          <p:cNvPr id="6" name="AutoShape 2">
            <a:extLst>
              <a:ext uri="{FF2B5EF4-FFF2-40B4-BE49-F238E27FC236}">
                <a16:creationId xmlns:a16="http://schemas.microsoft.com/office/drawing/2014/main" id="{9D7A6196-99A4-4CBF-8E0A-49F1B19B91C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 name="AutoShape 2">
            <a:extLst>
              <a:ext uri="{FF2B5EF4-FFF2-40B4-BE49-F238E27FC236}">
                <a16:creationId xmlns:a16="http://schemas.microsoft.com/office/drawing/2014/main" id="{1F8D86A8-2F8B-451E-B8D1-EF14FE00F57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 name="TextBox 1">
            <a:extLst>
              <a:ext uri="{FF2B5EF4-FFF2-40B4-BE49-F238E27FC236}">
                <a16:creationId xmlns:a16="http://schemas.microsoft.com/office/drawing/2014/main" id="{86364F1A-DF82-46A8-BC05-A67F6E2C07C9}"/>
              </a:ext>
            </a:extLst>
          </p:cNvPr>
          <p:cNvSpPr txBox="1"/>
          <p:nvPr/>
        </p:nvSpPr>
        <p:spPr>
          <a:xfrm>
            <a:off x="838200" y="1798270"/>
            <a:ext cx="10515600" cy="4442242"/>
          </a:xfrm>
          <a:prstGeom prst="rect">
            <a:avLst/>
          </a:prstGeom>
          <a:noFill/>
        </p:spPr>
        <p:txBody>
          <a:bodyPr wrap="square" rtlCol="0">
            <a:spAutoFit/>
          </a:bodyPr>
          <a:lstStyle/>
          <a:p>
            <a:pPr marL="571500" indent="-571500">
              <a:spcBef>
                <a:spcPts val="800"/>
              </a:spcBef>
              <a:buFont typeface="Wingdings" panose="05000000000000000000" pitchFamily="2" charset="2"/>
              <a:buChar char="q"/>
            </a:pPr>
            <a:r>
              <a:rPr lang="en-US" sz="2600" dirty="0">
                <a:latin typeface="Open Sans" panose="020B0606030504020204" pitchFamily="34" charset="0"/>
                <a:ea typeface="Open Sans" panose="020B0606030504020204" pitchFamily="34" charset="0"/>
                <a:cs typeface="Open Sans" panose="020B0606030504020204" pitchFamily="34" charset="0"/>
              </a:rPr>
              <a:t>Individual/entity lives or operates out of a high-risk jurisdiction</a:t>
            </a:r>
          </a:p>
          <a:p>
            <a:pPr marL="571500" indent="-571500">
              <a:spcBef>
                <a:spcPts val="800"/>
              </a:spcBef>
              <a:buFont typeface="Wingdings" panose="05000000000000000000" pitchFamily="2" charset="2"/>
              <a:buChar char="q"/>
            </a:pPr>
            <a:r>
              <a:rPr lang="en-US" sz="2600" dirty="0">
                <a:latin typeface="Open Sans" panose="020B0606030504020204" pitchFamily="34" charset="0"/>
                <a:ea typeface="Open Sans" panose="020B0606030504020204" pitchFamily="34" charset="0"/>
                <a:cs typeface="Open Sans" panose="020B0606030504020204" pitchFamily="34" charset="0"/>
              </a:rPr>
              <a:t>Identified by media and/or law enforcement as having travelled or attempted/intended to travel to a high-risk jurisdiction</a:t>
            </a:r>
          </a:p>
          <a:p>
            <a:pPr marL="571500" indent="-571500">
              <a:spcBef>
                <a:spcPts val="800"/>
              </a:spcBef>
              <a:buFont typeface="Wingdings" panose="05000000000000000000" pitchFamily="2" charset="2"/>
              <a:buChar char="q"/>
            </a:pPr>
            <a:r>
              <a:rPr lang="en-US" sz="2600" dirty="0">
                <a:latin typeface="Open Sans" panose="020B0606030504020204" pitchFamily="34" charset="0"/>
                <a:ea typeface="Open Sans" panose="020B0606030504020204" pitchFamily="34" charset="0"/>
                <a:cs typeface="Open Sans" panose="020B0606030504020204" pitchFamily="34" charset="0"/>
              </a:rPr>
              <a:t>Identified by media and/or law enforcement as being linked to a terrorist </a:t>
            </a:r>
          </a:p>
          <a:p>
            <a:pPr marL="571500" indent="-571500">
              <a:spcBef>
                <a:spcPts val="800"/>
              </a:spcBef>
              <a:buFont typeface="Wingdings" panose="05000000000000000000" pitchFamily="2" charset="2"/>
              <a:buChar char="q"/>
            </a:pPr>
            <a:r>
              <a:rPr lang="en-US" sz="2600" dirty="0">
                <a:latin typeface="Open Sans" panose="020B0606030504020204" pitchFamily="34" charset="0"/>
                <a:ea typeface="Open Sans" panose="020B0606030504020204" pitchFamily="34" charset="0"/>
                <a:cs typeface="Open Sans" panose="020B0606030504020204" pitchFamily="34" charset="0"/>
              </a:rPr>
              <a:t>Individual/entity states or alludes that they support violent extremism or radicalization</a:t>
            </a:r>
          </a:p>
          <a:p>
            <a:pPr marL="571500" indent="-571500">
              <a:spcBef>
                <a:spcPts val="800"/>
              </a:spcBef>
              <a:buFont typeface="Wingdings" panose="05000000000000000000" pitchFamily="2" charset="2"/>
              <a:buChar char="q"/>
            </a:pPr>
            <a:r>
              <a:rPr lang="en-US" sz="2600" dirty="0">
                <a:latin typeface="Open Sans" panose="020B0606030504020204" pitchFamily="34" charset="0"/>
                <a:ea typeface="Open Sans" panose="020B0606030504020204" pitchFamily="34" charset="0"/>
                <a:cs typeface="Open Sans" panose="020B0606030504020204" pitchFamily="34" charset="0"/>
              </a:rPr>
              <a:t>Client provides multiple variations of name, address, phone number, or additional identifiers</a:t>
            </a:r>
          </a:p>
          <a:p>
            <a:pPr marL="571500" indent="-571500">
              <a:buFont typeface="Wingdings" panose="05000000000000000000" pitchFamily="2" charset="2"/>
              <a:buChar char="q"/>
            </a:pPr>
            <a:endParaRPr lang="en-US" sz="2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descr="Text&#10;&#10;Description automatically generated">
            <a:extLst>
              <a:ext uri="{FF2B5EF4-FFF2-40B4-BE49-F238E27FC236}">
                <a16:creationId xmlns:a16="http://schemas.microsoft.com/office/drawing/2014/main" id="{CA83C675-7E76-41BB-82EE-A2526566FF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2839" y="429809"/>
            <a:ext cx="2370961" cy="858330"/>
          </a:xfrm>
          <a:prstGeom prst="rect">
            <a:avLst/>
          </a:prstGeom>
        </p:spPr>
      </p:pic>
      <p:cxnSp>
        <p:nvCxnSpPr>
          <p:cNvPr id="9" name="Straight Connector 8">
            <a:extLst>
              <a:ext uri="{FF2B5EF4-FFF2-40B4-BE49-F238E27FC236}">
                <a16:creationId xmlns:a16="http://schemas.microsoft.com/office/drawing/2014/main" id="{F06E128B-AEC2-43AB-98A1-AFEDDEA7C048}"/>
              </a:ext>
            </a:extLst>
          </p:cNvPr>
          <p:cNvCxnSpPr>
            <a:cxnSpLocks/>
          </p:cNvCxnSpPr>
          <p:nvPr/>
        </p:nvCxnSpPr>
        <p:spPr>
          <a:xfrm>
            <a:off x="838200" y="1543204"/>
            <a:ext cx="10515600" cy="0"/>
          </a:xfrm>
          <a:prstGeom prst="line">
            <a:avLst/>
          </a:prstGeom>
          <a:ln w="19050">
            <a:solidFill>
              <a:srgbClr val="FAA21E"/>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997F6492-7A0C-4035-BD68-73759BB16E13}"/>
              </a:ext>
            </a:extLst>
          </p:cNvPr>
          <p:cNvSpPr txBox="1">
            <a:spLocks noChangeArrowheads="1"/>
          </p:cNvSpPr>
          <p:nvPr/>
        </p:nvSpPr>
        <p:spPr>
          <a:xfrm>
            <a:off x="826267" y="508636"/>
            <a:ext cx="8156572" cy="104127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dirty="0">
                <a:solidFill>
                  <a:srgbClr val="0082BB"/>
                </a:solidFill>
                <a:latin typeface="Open Sans" panose="020B0606030504020204" pitchFamily="34" charset="0"/>
                <a:ea typeface="Open Sans" panose="020B0606030504020204" pitchFamily="34" charset="0"/>
                <a:cs typeface="Open Sans" panose="020B0606030504020204" pitchFamily="34" charset="0"/>
              </a:rPr>
              <a:t>Indicators related to terrorist financing</a:t>
            </a:r>
          </a:p>
        </p:txBody>
      </p:sp>
    </p:spTree>
    <p:extLst>
      <p:ext uri="{BB962C8B-B14F-4D97-AF65-F5344CB8AC3E}">
        <p14:creationId xmlns:p14="http://schemas.microsoft.com/office/powerpoint/2010/main" val="1115230433"/>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t="-9000" b="-9000"/>
          </a:stretch>
        </a:blipFill>
        <a:effectLst/>
      </p:bgPr>
    </p:bg>
    <p:spTree>
      <p:nvGrpSpPr>
        <p:cNvPr id="1" name=""/>
        <p:cNvGrpSpPr/>
        <p:nvPr/>
      </p:nvGrpSpPr>
      <p:grpSpPr>
        <a:xfrm>
          <a:off x="0" y="0"/>
          <a:ext cx="0" cy="0"/>
          <a:chOff x="0" y="0"/>
          <a:chExt cx="0" cy="0"/>
        </a:xfrm>
      </p:grpSpPr>
      <p:sp>
        <p:nvSpPr>
          <p:cNvPr id="6" name="AutoShape 2">
            <a:extLst>
              <a:ext uri="{FF2B5EF4-FFF2-40B4-BE49-F238E27FC236}">
                <a16:creationId xmlns:a16="http://schemas.microsoft.com/office/drawing/2014/main" id="{9D7A6196-99A4-4CBF-8E0A-49F1B19B91C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 name="AutoShape 2">
            <a:extLst>
              <a:ext uri="{FF2B5EF4-FFF2-40B4-BE49-F238E27FC236}">
                <a16:creationId xmlns:a16="http://schemas.microsoft.com/office/drawing/2014/main" id="{1F8D86A8-2F8B-451E-B8D1-EF14FE00F57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 name="TextBox 1">
            <a:extLst>
              <a:ext uri="{FF2B5EF4-FFF2-40B4-BE49-F238E27FC236}">
                <a16:creationId xmlns:a16="http://schemas.microsoft.com/office/drawing/2014/main" id="{86364F1A-DF82-46A8-BC05-A67F6E2C07C9}"/>
              </a:ext>
            </a:extLst>
          </p:cNvPr>
          <p:cNvSpPr txBox="1"/>
          <p:nvPr/>
        </p:nvSpPr>
        <p:spPr>
          <a:xfrm>
            <a:off x="838200" y="1798270"/>
            <a:ext cx="10515600" cy="3703578"/>
          </a:xfrm>
          <a:prstGeom prst="rect">
            <a:avLst/>
          </a:prstGeom>
          <a:noFill/>
        </p:spPr>
        <p:txBody>
          <a:bodyPr wrap="square" rtlCol="0">
            <a:spAutoFit/>
          </a:bodyPr>
          <a:lstStyle/>
          <a:p>
            <a:pPr marL="571500" indent="-571500">
              <a:spcBef>
                <a:spcPts val="800"/>
              </a:spcBef>
              <a:buFont typeface="Wingdings" panose="05000000000000000000" pitchFamily="2" charset="2"/>
              <a:buChar char="q"/>
            </a:pPr>
            <a:r>
              <a:rPr lang="en-US" sz="2600" dirty="0">
                <a:latin typeface="Open Sans" panose="020B0606030504020204" pitchFamily="34" charset="0"/>
                <a:ea typeface="Open Sans" panose="020B0606030504020204" pitchFamily="34" charset="0"/>
                <a:cs typeface="Open Sans" panose="020B0606030504020204" pitchFamily="34" charset="0"/>
              </a:rPr>
              <a:t>Client sells property below market value with an additional “under the table” payment</a:t>
            </a:r>
          </a:p>
          <a:p>
            <a:pPr marL="571500" indent="-571500">
              <a:spcBef>
                <a:spcPts val="800"/>
              </a:spcBef>
              <a:buFont typeface="Wingdings" panose="05000000000000000000" pitchFamily="2" charset="2"/>
              <a:buChar char="q"/>
            </a:pPr>
            <a:r>
              <a:rPr lang="en-US" sz="2600" dirty="0">
                <a:latin typeface="Open Sans" panose="020B0606030504020204" pitchFamily="34" charset="0"/>
                <a:ea typeface="Open Sans" panose="020B0606030504020204" pitchFamily="34" charset="0"/>
                <a:cs typeface="Open Sans" panose="020B0606030504020204" pitchFamily="34" charset="0"/>
              </a:rPr>
              <a:t>Client purchases property without inspecting it</a:t>
            </a:r>
          </a:p>
          <a:p>
            <a:pPr marL="571500" indent="-571500">
              <a:spcBef>
                <a:spcPts val="800"/>
              </a:spcBef>
              <a:buFont typeface="Wingdings" panose="05000000000000000000" pitchFamily="2" charset="2"/>
              <a:buChar char="q"/>
            </a:pPr>
            <a:r>
              <a:rPr lang="en-US" sz="2600" dirty="0">
                <a:latin typeface="Open Sans" panose="020B0606030504020204" pitchFamily="34" charset="0"/>
                <a:ea typeface="Open Sans" panose="020B0606030504020204" pitchFamily="34" charset="0"/>
                <a:cs typeface="Open Sans" panose="020B0606030504020204" pitchFamily="34" charset="0"/>
              </a:rPr>
              <a:t>Client buys back a property that he/she recently sold</a:t>
            </a:r>
          </a:p>
          <a:p>
            <a:pPr marL="571500" indent="-571500">
              <a:spcBef>
                <a:spcPts val="800"/>
              </a:spcBef>
              <a:buFont typeface="Wingdings" panose="05000000000000000000" pitchFamily="2" charset="2"/>
              <a:buChar char="q"/>
            </a:pPr>
            <a:r>
              <a:rPr lang="en-US" sz="2600" dirty="0">
                <a:latin typeface="Open Sans" panose="020B0606030504020204" pitchFamily="34" charset="0"/>
                <a:ea typeface="Open Sans" panose="020B0606030504020204" pitchFamily="34" charset="0"/>
                <a:cs typeface="Open Sans" panose="020B0606030504020204" pitchFamily="34" charset="0"/>
              </a:rPr>
              <a:t>Frequent change of ownership of same property, particularly between related or acquainted parties</a:t>
            </a:r>
          </a:p>
          <a:p>
            <a:pPr marL="571500" indent="-571500">
              <a:spcBef>
                <a:spcPts val="800"/>
              </a:spcBef>
              <a:buFont typeface="Wingdings" panose="05000000000000000000" pitchFamily="2" charset="2"/>
              <a:buChar char="q"/>
            </a:pPr>
            <a:r>
              <a:rPr lang="en-US" sz="2600" dirty="0">
                <a:latin typeface="Open Sans" panose="020B0606030504020204" pitchFamily="34" charset="0"/>
                <a:ea typeface="Open Sans" panose="020B0606030504020204" pitchFamily="34" charset="0"/>
                <a:cs typeface="Open Sans" panose="020B0606030504020204" pitchFamily="34" charset="0"/>
              </a:rPr>
              <a:t>Property is re-sold shortly after purchase at a significantly different price, without changes in market values in the area</a:t>
            </a:r>
          </a:p>
        </p:txBody>
      </p:sp>
      <p:pic>
        <p:nvPicPr>
          <p:cNvPr id="8" name="Picture 7" descr="Text&#10;&#10;Description automatically generated">
            <a:extLst>
              <a:ext uri="{FF2B5EF4-FFF2-40B4-BE49-F238E27FC236}">
                <a16:creationId xmlns:a16="http://schemas.microsoft.com/office/drawing/2014/main" id="{CA83C675-7E76-41BB-82EE-A2526566FF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2839" y="429809"/>
            <a:ext cx="2370961" cy="858330"/>
          </a:xfrm>
          <a:prstGeom prst="rect">
            <a:avLst/>
          </a:prstGeom>
        </p:spPr>
      </p:pic>
      <p:cxnSp>
        <p:nvCxnSpPr>
          <p:cNvPr id="9" name="Straight Connector 8">
            <a:extLst>
              <a:ext uri="{FF2B5EF4-FFF2-40B4-BE49-F238E27FC236}">
                <a16:creationId xmlns:a16="http://schemas.microsoft.com/office/drawing/2014/main" id="{F06E128B-AEC2-43AB-98A1-AFEDDEA7C048}"/>
              </a:ext>
            </a:extLst>
          </p:cNvPr>
          <p:cNvCxnSpPr>
            <a:cxnSpLocks/>
          </p:cNvCxnSpPr>
          <p:nvPr/>
        </p:nvCxnSpPr>
        <p:spPr>
          <a:xfrm>
            <a:off x="838200" y="1543204"/>
            <a:ext cx="10515600" cy="0"/>
          </a:xfrm>
          <a:prstGeom prst="line">
            <a:avLst/>
          </a:prstGeom>
          <a:ln w="19050">
            <a:solidFill>
              <a:srgbClr val="FAA21E"/>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997F6492-7A0C-4035-BD68-73759BB16E13}"/>
              </a:ext>
            </a:extLst>
          </p:cNvPr>
          <p:cNvSpPr txBox="1">
            <a:spLocks noChangeArrowheads="1"/>
          </p:cNvSpPr>
          <p:nvPr/>
        </p:nvSpPr>
        <p:spPr>
          <a:xfrm>
            <a:off x="826267" y="508636"/>
            <a:ext cx="8156572" cy="104127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dirty="0">
                <a:solidFill>
                  <a:srgbClr val="0082BB"/>
                </a:solidFill>
                <a:latin typeface="Open Sans" panose="020B0606030504020204" pitchFamily="34" charset="0"/>
                <a:ea typeface="Open Sans" panose="020B0606030504020204" pitchFamily="34" charset="0"/>
                <a:cs typeface="Open Sans" panose="020B0606030504020204" pitchFamily="34" charset="0"/>
              </a:rPr>
              <a:t>Indicators specific to real estate</a:t>
            </a:r>
          </a:p>
        </p:txBody>
      </p:sp>
    </p:spTree>
    <p:extLst>
      <p:ext uri="{BB962C8B-B14F-4D97-AF65-F5344CB8AC3E}">
        <p14:creationId xmlns:p14="http://schemas.microsoft.com/office/powerpoint/2010/main" val="3628080157"/>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a:extLst>
              <a:ext uri="{FF2B5EF4-FFF2-40B4-BE49-F238E27FC236}">
                <a16:creationId xmlns:a16="http://schemas.microsoft.com/office/drawing/2014/main" id="{9D7A6196-99A4-4CBF-8E0A-49F1B19B91C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 name="AutoShape 2">
            <a:extLst>
              <a:ext uri="{FF2B5EF4-FFF2-40B4-BE49-F238E27FC236}">
                <a16:creationId xmlns:a16="http://schemas.microsoft.com/office/drawing/2014/main" id="{1F8D86A8-2F8B-451E-B8D1-EF14FE00F57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8" name="Picture 7" descr="Text&#10;&#10;Description automatically generated">
            <a:extLst>
              <a:ext uri="{FF2B5EF4-FFF2-40B4-BE49-F238E27FC236}">
                <a16:creationId xmlns:a16="http://schemas.microsoft.com/office/drawing/2014/main" id="{CA83C675-7E76-41BB-82EE-A2526566FF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2839" y="429809"/>
            <a:ext cx="2370961" cy="858330"/>
          </a:xfrm>
          <a:prstGeom prst="rect">
            <a:avLst/>
          </a:prstGeom>
        </p:spPr>
      </p:pic>
      <p:cxnSp>
        <p:nvCxnSpPr>
          <p:cNvPr id="9" name="Straight Connector 8">
            <a:extLst>
              <a:ext uri="{FF2B5EF4-FFF2-40B4-BE49-F238E27FC236}">
                <a16:creationId xmlns:a16="http://schemas.microsoft.com/office/drawing/2014/main" id="{F06E128B-AEC2-43AB-98A1-AFEDDEA7C048}"/>
              </a:ext>
            </a:extLst>
          </p:cNvPr>
          <p:cNvCxnSpPr>
            <a:cxnSpLocks/>
          </p:cNvCxnSpPr>
          <p:nvPr/>
        </p:nvCxnSpPr>
        <p:spPr>
          <a:xfrm>
            <a:off x="838200" y="1543204"/>
            <a:ext cx="10515600" cy="0"/>
          </a:xfrm>
          <a:prstGeom prst="line">
            <a:avLst/>
          </a:prstGeom>
          <a:ln w="19050">
            <a:solidFill>
              <a:srgbClr val="FAA21E"/>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997F6492-7A0C-4035-BD68-73759BB16E13}"/>
              </a:ext>
            </a:extLst>
          </p:cNvPr>
          <p:cNvSpPr txBox="1">
            <a:spLocks noChangeArrowheads="1"/>
          </p:cNvSpPr>
          <p:nvPr/>
        </p:nvSpPr>
        <p:spPr>
          <a:xfrm>
            <a:off x="826267" y="508636"/>
            <a:ext cx="8156572" cy="10412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dirty="0">
                <a:solidFill>
                  <a:srgbClr val="0082BB"/>
                </a:solidFill>
                <a:latin typeface="Open Sans" panose="020B0606030504020204" pitchFamily="34" charset="0"/>
                <a:ea typeface="Open Sans" panose="020B0606030504020204" pitchFamily="34" charset="0"/>
                <a:cs typeface="Open Sans" panose="020B0606030504020204" pitchFamily="34" charset="0"/>
              </a:rPr>
              <a:t>Thresholds of suspicion </a:t>
            </a:r>
          </a:p>
        </p:txBody>
      </p:sp>
      <p:graphicFrame>
        <p:nvGraphicFramePr>
          <p:cNvPr id="3" name="Diagram 2">
            <a:extLst>
              <a:ext uri="{FF2B5EF4-FFF2-40B4-BE49-F238E27FC236}">
                <a16:creationId xmlns:a16="http://schemas.microsoft.com/office/drawing/2014/main" id="{33DFEC7E-24E1-40CE-8771-659E11356F7C}"/>
              </a:ext>
            </a:extLst>
          </p:cNvPr>
          <p:cNvGraphicFramePr/>
          <p:nvPr>
            <p:extLst>
              <p:ext uri="{D42A27DB-BD31-4B8C-83A1-F6EECF244321}">
                <p14:modId xmlns:p14="http://schemas.microsoft.com/office/powerpoint/2010/main" val="595315204"/>
              </p:ext>
            </p:extLst>
          </p:nvPr>
        </p:nvGraphicFramePr>
        <p:xfrm>
          <a:off x="838200" y="1804993"/>
          <a:ext cx="10515600" cy="462319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EAA1EB22-35CE-46CB-9F47-EBFA8651989D}"/>
              </a:ext>
            </a:extLst>
          </p:cNvPr>
          <p:cNvSpPr txBox="1"/>
          <p:nvPr/>
        </p:nvSpPr>
        <p:spPr>
          <a:xfrm>
            <a:off x="9475909" y="5986850"/>
            <a:ext cx="2164155" cy="707886"/>
          </a:xfrm>
          <a:prstGeom prst="rect">
            <a:avLst/>
          </a:prstGeom>
          <a:solidFill>
            <a:schemeClr val="bg1"/>
          </a:solidFill>
          <a:ln>
            <a:solidFill>
              <a:schemeClr val="tx1"/>
            </a:solidFill>
          </a:ln>
        </p:spPr>
        <p:txBody>
          <a:bodyPr wrap="square" rtlCol="0">
            <a:spAutoFit/>
          </a:bodyPr>
          <a:lstStyle/>
          <a:p>
            <a:r>
              <a:rPr lang="en-CA" sz="1000" b="1" dirty="0">
                <a:latin typeface="Open Sans" panose="020B0606030504020204" pitchFamily="34" charset="0"/>
                <a:ea typeface="Open Sans" panose="020B0606030504020204" pitchFamily="34" charset="0"/>
                <a:cs typeface="Open Sans" panose="020B0606030504020204" pitchFamily="34" charset="0"/>
              </a:rPr>
              <a:t>Diagram 1: </a:t>
            </a:r>
            <a:r>
              <a:rPr lang="en-CA" sz="1000" dirty="0">
                <a:latin typeface="Open Sans" panose="020B0606030504020204" pitchFamily="34" charset="0"/>
                <a:ea typeface="Open Sans" panose="020B0606030504020204" pitchFamily="34" charset="0"/>
                <a:cs typeface="Open Sans" panose="020B0606030504020204" pitchFamily="34" charset="0"/>
              </a:rPr>
              <a:t>Threshold of suspicion, FINTRAC guidance: “What is a suspicious transaction report?”, April 2020.</a:t>
            </a:r>
            <a:endParaRPr lang="en-US"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87635390"/>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t="-9000" b="-9000"/>
          </a:stretch>
        </a:blipFill>
        <a:effectLst/>
      </p:bgPr>
    </p:bg>
    <p:spTree>
      <p:nvGrpSpPr>
        <p:cNvPr id="1" name=""/>
        <p:cNvGrpSpPr/>
        <p:nvPr/>
      </p:nvGrpSpPr>
      <p:grpSpPr>
        <a:xfrm>
          <a:off x="0" y="0"/>
          <a:ext cx="0" cy="0"/>
          <a:chOff x="0" y="0"/>
          <a:chExt cx="0" cy="0"/>
        </a:xfrm>
      </p:grpSpPr>
      <p:sp>
        <p:nvSpPr>
          <p:cNvPr id="6" name="AutoShape 2">
            <a:extLst>
              <a:ext uri="{FF2B5EF4-FFF2-40B4-BE49-F238E27FC236}">
                <a16:creationId xmlns:a16="http://schemas.microsoft.com/office/drawing/2014/main" id="{9D7A6196-99A4-4CBF-8E0A-49F1B19B91C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 name="AutoShape 2">
            <a:extLst>
              <a:ext uri="{FF2B5EF4-FFF2-40B4-BE49-F238E27FC236}">
                <a16:creationId xmlns:a16="http://schemas.microsoft.com/office/drawing/2014/main" id="{1F8D86A8-2F8B-451E-B8D1-EF14FE00F57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8" name="Picture 7" descr="Text&#10;&#10;Description automatically generated">
            <a:extLst>
              <a:ext uri="{FF2B5EF4-FFF2-40B4-BE49-F238E27FC236}">
                <a16:creationId xmlns:a16="http://schemas.microsoft.com/office/drawing/2014/main" id="{CA83C675-7E76-41BB-82EE-A2526566FF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2839" y="429809"/>
            <a:ext cx="2370961" cy="858330"/>
          </a:xfrm>
          <a:prstGeom prst="rect">
            <a:avLst/>
          </a:prstGeom>
        </p:spPr>
      </p:pic>
      <p:cxnSp>
        <p:nvCxnSpPr>
          <p:cNvPr id="9" name="Straight Connector 8">
            <a:extLst>
              <a:ext uri="{FF2B5EF4-FFF2-40B4-BE49-F238E27FC236}">
                <a16:creationId xmlns:a16="http://schemas.microsoft.com/office/drawing/2014/main" id="{F06E128B-AEC2-43AB-98A1-AFEDDEA7C048}"/>
              </a:ext>
            </a:extLst>
          </p:cNvPr>
          <p:cNvCxnSpPr>
            <a:cxnSpLocks/>
          </p:cNvCxnSpPr>
          <p:nvPr/>
        </p:nvCxnSpPr>
        <p:spPr>
          <a:xfrm>
            <a:off x="838200" y="1543204"/>
            <a:ext cx="10515600" cy="0"/>
          </a:xfrm>
          <a:prstGeom prst="line">
            <a:avLst/>
          </a:prstGeom>
          <a:ln w="19050">
            <a:solidFill>
              <a:srgbClr val="FAA21E"/>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997F6492-7A0C-4035-BD68-73759BB16E13}"/>
              </a:ext>
            </a:extLst>
          </p:cNvPr>
          <p:cNvSpPr txBox="1">
            <a:spLocks noChangeArrowheads="1"/>
          </p:cNvSpPr>
          <p:nvPr/>
        </p:nvSpPr>
        <p:spPr>
          <a:xfrm>
            <a:off x="826267" y="508636"/>
            <a:ext cx="8156572" cy="104127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dirty="0">
                <a:solidFill>
                  <a:srgbClr val="0082BB"/>
                </a:solidFill>
                <a:latin typeface="Open Sans" panose="020B0606030504020204" pitchFamily="34" charset="0"/>
                <a:ea typeface="Open Sans" panose="020B0606030504020204" pitchFamily="34" charset="0"/>
                <a:cs typeface="Open Sans" panose="020B0606030504020204" pitchFamily="34" charset="0"/>
              </a:rPr>
              <a:t>Reasonable grounds to suspect </a:t>
            </a:r>
          </a:p>
        </p:txBody>
      </p:sp>
      <p:grpSp>
        <p:nvGrpSpPr>
          <p:cNvPr id="10" name="Group 9">
            <a:extLst>
              <a:ext uri="{FF2B5EF4-FFF2-40B4-BE49-F238E27FC236}">
                <a16:creationId xmlns:a16="http://schemas.microsoft.com/office/drawing/2014/main" id="{85E4EB5D-2437-475F-8DC6-EDAB103A68CD}"/>
              </a:ext>
            </a:extLst>
          </p:cNvPr>
          <p:cNvGrpSpPr/>
          <p:nvPr/>
        </p:nvGrpSpPr>
        <p:grpSpPr>
          <a:xfrm>
            <a:off x="1161126" y="2192916"/>
            <a:ext cx="3868073" cy="3843360"/>
            <a:chOff x="3755070" y="920655"/>
            <a:chExt cx="3189025" cy="2776967"/>
          </a:xfrm>
        </p:grpSpPr>
        <p:sp>
          <p:nvSpPr>
            <p:cNvPr id="15" name="Rectangle: Rounded Corners 14">
              <a:extLst>
                <a:ext uri="{FF2B5EF4-FFF2-40B4-BE49-F238E27FC236}">
                  <a16:creationId xmlns:a16="http://schemas.microsoft.com/office/drawing/2014/main" id="{3ABBEDB9-A59F-40EA-876C-C2414B2FF27C}"/>
                </a:ext>
              </a:extLst>
            </p:cNvPr>
            <p:cNvSpPr/>
            <p:nvPr/>
          </p:nvSpPr>
          <p:spPr>
            <a:xfrm>
              <a:off x="3755070" y="920655"/>
              <a:ext cx="3189025" cy="2776967"/>
            </a:xfrm>
            <a:prstGeom prst="roundRect">
              <a:avLst>
                <a:gd name="adj" fmla="val 10000"/>
              </a:avLst>
            </a:prstGeom>
            <a:ln>
              <a:solidFill>
                <a:srgbClr val="0082BB"/>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Rectangle: Rounded Corners 4">
              <a:extLst>
                <a:ext uri="{FF2B5EF4-FFF2-40B4-BE49-F238E27FC236}">
                  <a16:creationId xmlns:a16="http://schemas.microsoft.com/office/drawing/2014/main" id="{C9B3CFC4-F7A3-48EA-894B-A2F98A4D2A54}"/>
                </a:ext>
              </a:extLst>
            </p:cNvPr>
            <p:cNvSpPr txBox="1"/>
            <p:nvPr/>
          </p:nvSpPr>
          <p:spPr>
            <a:xfrm>
              <a:off x="3818977" y="1579626"/>
              <a:ext cx="3061213" cy="205409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3825" tIns="123825" rIns="123825" bIns="123825" numCol="1" spcCol="1270" anchor="t" anchorCtr="0">
              <a:noAutofit/>
            </a:bodyPr>
            <a:lstStyle/>
            <a:p>
              <a:pPr marL="114300" lvl="1" indent="-114300" algn="l" defTabSz="622300">
                <a:lnSpc>
                  <a:spcPct val="90000"/>
                </a:lnSpc>
                <a:spcBef>
                  <a:spcPct val="0"/>
                </a:spcBef>
                <a:spcAft>
                  <a:spcPct val="15000"/>
                </a:spcAft>
                <a:buChar char="•"/>
              </a:pPr>
              <a:r>
                <a:rPr lang="en-US" b="1" kern="1200" dirty="0">
                  <a:latin typeface="Open Sans" panose="020B0606030504020204" pitchFamily="34" charset="0"/>
                  <a:ea typeface="Open Sans" panose="020B0606030504020204" pitchFamily="34" charset="0"/>
                  <a:cs typeface="Open Sans" panose="020B0606030504020204" pitchFamily="34" charset="0"/>
                </a:rPr>
                <a:t>Submit an STR to FINTRAC</a:t>
              </a:r>
            </a:p>
            <a:p>
              <a:pPr marL="114300" lvl="1" indent="-114300" algn="l" defTabSz="622300">
                <a:lnSpc>
                  <a:spcPct val="90000"/>
                </a:lnSpc>
                <a:spcBef>
                  <a:spcPct val="0"/>
                </a:spcBef>
                <a:spcAft>
                  <a:spcPct val="15000"/>
                </a:spcAft>
                <a:buChar char="•"/>
              </a:pPr>
              <a:endParaRPr lang="en-US" b="1" kern="1200" dirty="0">
                <a:latin typeface="Open Sans" panose="020B0606030504020204" pitchFamily="34" charset="0"/>
                <a:ea typeface="Open Sans" panose="020B0606030504020204" pitchFamily="34" charset="0"/>
                <a:cs typeface="Open Sans" panose="020B0606030504020204" pitchFamily="34" charset="0"/>
              </a:endParaRPr>
            </a:p>
            <a:p>
              <a:pPr marL="114300" lvl="1" indent="-114300" algn="l" defTabSz="622300">
                <a:lnSpc>
                  <a:spcPct val="90000"/>
                </a:lnSpc>
                <a:spcBef>
                  <a:spcPct val="0"/>
                </a:spcBef>
                <a:spcAft>
                  <a:spcPct val="15000"/>
                </a:spcAft>
                <a:buChar char="•"/>
              </a:pPr>
              <a:r>
                <a:rPr lang="en-US" kern="1200" dirty="0">
                  <a:latin typeface="Open Sans" panose="020B0606030504020204" pitchFamily="34" charset="0"/>
                  <a:ea typeface="Open Sans" panose="020B0606030504020204" pitchFamily="34" charset="0"/>
                  <a:cs typeface="Open Sans" panose="020B0606030504020204" pitchFamily="34" charset="0"/>
                </a:rPr>
                <a:t>Based on an assessment of facts, context and indicators, there is a </a:t>
              </a:r>
              <a:r>
                <a:rPr lang="en-US" b="1" kern="1200" dirty="0">
                  <a:latin typeface="Open Sans" panose="020B0606030504020204" pitchFamily="34" charset="0"/>
                  <a:ea typeface="Open Sans" panose="020B0606030504020204" pitchFamily="34" charset="0"/>
                  <a:cs typeface="Open Sans" panose="020B0606030504020204" pitchFamily="34" charset="0"/>
                </a:rPr>
                <a:t>possibility</a:t>
              </a:r>
              <a:r>
                <a:rPr lang="en-US" b="0" kern="1200" dirty="0">
                  <a:latin typeface="Open Sans" panose="020B0606030504020204" pitchFamily="34" charset="0"/>
                  <a:ea typeface="Open Sans" panose="020B0606030504020204" pitchFamily="34" charset="0"/>
                  <a:cs typeface="Open Sans" panose="020B0606030504020204" pitchFamily="34" charset="0"/>
                </a:rPr>
                <a:t> that ML or TF is occurring</a:t>
              </a:r>
            </a:p>
            <a:p>
              <a:pPr marL="114300" lvl="1" indent="-114300" algn="l" defTabSz="622300">
                <a:lnSpc>
                  <a:spcPct val="90000"/>
                </a:lnSpc>
                <a:spcBef>
                  <a:spcPct val="0"/>
                </a:spcBef>
                <a:spcAft>
                  <a:spcPct val="15000"/>
                </a:spcAft>
                <a:buChar char="•"/>
              </a:pPr>
              <a:endParaRPr lang="en-US" kern="1200" dirty="0">
                <a:latin typeface="Open Sans" panose="020B0606030504020204" pitchFamily="34" charset="0"/>
                <a:ea typeface="Open Sans" panose="020B0606030504020204" pitchFamily="34" charset="0"/>
                <a:cs typeface="Open Sans" panose="020B0606030504020204" pitchFamily="34" charset="0"/>
              </a:endParaRPr>
            </a:p>
            <a:p>
              <a:pPr marL="114300" lvl="1" indent="-114300" algn="l" defTabSz="622300">
                <a:lnSpc>
                  <a:spcPct val="90000"/>
                </a:lnSpc>
                <a:spcBef>
                  <a:spcPct val="0"/>
                </a:spcBef>
                <a:spcAft>
                  <a:spcPct val="15000"/>
                </a:spcAft>
                <a:buChar char="•"/>
              </a:pPr>
              <a:r>
                <a:rPr lang="en-US" kern="1200" dirty="0">
                  <a:latin typeface="Open Sans" panose="020B0606030504020204" pitchFamily="34" charset="0"/>
                  <a:ea typeface="Open Sans" panose="020B0606030504020204" pitchFamily="34" charset="0"/>
                  <a:cs typeface="Open Sans" panose="020B0606030504020204" pitchFamily="34" charset="0"/>
                </a:rPr>
                <a:t>Able to present reasons why it is suspicious, but they do not need to be proven or verified</a:t>
              </a:r>
            </a:p>
          </p:txBody>
        </p:sp>
      </p:grpSp>
      <p:grpSp>
        <p:nvGrpSpPr>
          <p:cNvPr id="12" name="Group 11">
            <a:extLst>
              <a:ext uri="{FF2B5EF4-FFF2-40B4-BE49-F238E27FC236}">
                <a16:creationId xmlns:a16="http://schemas.microsoft.com/office/drawing/2014/main" id="{B0B87BB7-D06E-41F1-8E11-A60DCF501A62}"/>
              </a:ext>
            </a:extLst>
          </p:cNvPr>
          <p:cNvGrpSpPr/>
          <p:nvPr/>
        </p:nvGrpSpPr>
        <p:grpSpPr>
          <a:xfrm>
            <a:off x="1965042" y="1915730"/>
            <a:ext cx="2711989" cy="1053103"/>
            <a:chOff x="4558986" y="643470"/>
            <a:chExt cx="2250682" cy="895022"/>
          </a:xfrm>
        </p:grpSpPr>
        <p:sp>
          <p:nvSpPr>
            <p:cNvPr id="13" name="Rectangle: Rounded Corners 12">
              <a:extLst>
                <a:ext uri="{FF2B5EF4-FFF2-40B4-BE49-F238E27FC236}">
                  <a16:creationId xmlns:a16="http://schemas.microsoft.com/office/drawing/2014/main" id="{75856089-F08B-4881-AEAC-B91562A85ABF}"/>
                </a:ext>
              </a:extLst>
            </p:cNvPr>
            <p:cNvSpPr/>
            <p:nvPr/>
          </p:nvSpPr>
          <p:spPr>
            <a:xfrm>
              <a:off x="4558986" y="643470"/>
              <a:ext cx="2250682" cy="895022"/>
            </a:xfrm>
            <a:prstGeom prst="roundRect">
              <a:avLst>
                <a:gd name="adj" fmla="val 10000"/>
              </a:avLst>
            </a:prstGeom>
            <a:solidFill>
              <a:srgbClr val="F8A21D"/>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Rectangle: Rounded Corners 6">
              <a:extLst>
                <a:ext uri="{FF2B5EF4-FFF2-40B4-BE49-F238E27FC236}">
                  <a16:creationId xmlns:a16="http://schemas.microsoft.com/office/drawing/2014/main" id="{15C1B4E1-D6E6-4F1E-AA88-3AEEF5BDEF3C}"/>
                </a:ext>
              </a:extLst>
            </p:cNvPr>
            <p:cNvSpPr txBox="1"/>
            <p:nvPr/>
          </p:nvSpPr>
          <p:spPr>
            <a:xfrm>
              <a:off x="4585200" y="669684"/>
              <a:ext cx="2198254" cy="84259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2000" kern="1200" dirty="0">
                  <a:latin typeface="Open Sans" panose="020B0606030504020204" pitchFamily="34" charset="0"/>
                  <a:ea typeface="Open Sans" panose="020B0606030504020204" pitchFamily="34" charset="0"/>
                  <a:cs typeface="Open Sans" panose="020B0606030504020204" pitchFamily="34" charset="0"/>
                </a:rPr>
                <a:t>Reasonable grounds to suspect</a:t>
              </a:r>
            </a:p>
          </p:txBody>
        </p:sp>
      </p:grpSp>
      <p:sp>
        <p:nvSpPr>
          <p:cNvPr id="2" name="TextBox 1">
            <a:extLst>
              <a:ext uri="{FF2B5EF4-FFF2-40B4-BE49-F238E27FC236}">
                <a16:creationId xmlns:a16="http://schemas.microsoft.com/office/drawing/2014/main" id="{DBE01183-6F1C-4F2D-9932-C3D1E657EBFF}"/>
              </a:ext>
            </a:extLst>
          </p:cNvPr>
          <p:cNvSpPr txBox="1"/>
          <p:nvPr/>
        </p:nvSpPr>
        <p:spPr>
          <a:xfrm>
            <a:off x="5270156" y="2192916"/>
            <a:ext cx="6083643" cy="1692771"/>
          </a:xfrm>
          <a:prstGeom prst="rect">
            <a:avLst/>
          </a:prstGeom>
          <a:noFill/>
        </p:spPr>
        <p:txBody>
          <a:bodyPr wrap="square" rtlCol="0">
            <a:spAutoFit/>
          </a:bodyPr>
          <a:lstStyle/>
          <a:p>
            <a:pPr marL="285750" indent="-285750">
              <a:buFont typeface="Arial" panose="020B0604020202020204" pitchFamily="34" charset="0"/>
              <a:buChar char="•"/>
            </a:pPr>
            <a:r>
              <a:rPr lang="en-US" sz="2600" dirty="0">
                <a:latin typeface="Open Sans" panose="020B0606030504020204" pitchFamily="34" charset="0"/>
                <a:ea typeface="Open Sans" panose="020B0606030504020204" pitchFamily="34" charset="0"/>
                <a:cs typeface="Open Sans" panose="020B0606030504020204" pitchFamily="34" charset="0"/>
              </a:rPr>
              <a:t>To file an STR with FINTRAC, you must complete the measures that enable you to reach the reasonable grounds to suspect threshold. </a:t>
            </a:r>
          </a:p>
        </p:txBody>
      </p:sp>
    </p:spTree>
    <p:extLst>
      <p:ext uri="{BB962C8B-B14F-4D97-AF65-F5344CB8AC3E}">
        <p14:creationId xmlns:p14="http://schemas.microsoft.com/office/powerpoint/2010/main" val="1909306439"/>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t="-9000" b="-9000"/>
          </a:stretch>
        </a:blipFill>
        <a:effectLst/>
      </p:bgPr>
    </p:bg>
    <p:spTree>
      <p:nvGrpSpPr>
        <p:cNvPr id="1" name=""/>
        <p:cNvGrpSpPr/>
        <p:nvPr/>
      </p:nvGrpSpPr>
      <p:grpSpPr>
        <a:xfrm>
          <a:off x="0" y="0"/>
          <a:ext cx="0" cy="0"/>
          <a:chOff x="0" y="0"/>
          <a:chExt cx="0" cy="0"/>
        </a:xfrm>
      </p:grpSpPr>
      <p:sp>
        <p:nvSpPr>
          <p:cNvPr id="6" name="AutoShape 2">
            <a:extLst>
              <a:ext uri="{FF2B5EF4-FFF2-40B4-BE49-F238E27FC236}">
                <a16:creationId xmlns:a16="http://schemas.microsoft.com/office/drawing/2014/main" id="{9D7A6196-99A4-4CBF-8E0A-49F1B19B91C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 name="AutoShape 2">
            <a:extLst>
              <a:ext uri="{FF2B5EF4-FFF2-40B4-BE49-F238E27FC236}">
                <a16:creationId xmlns:a16="http://schemas.microsoft.com/office/drawing/2014/main" id="{1F8D86A8-2F8B-451E-B8D1-EF14FE00F57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8" name="Picture 7" descr="Text&#10;&#10;Description automatically generated">
            <a:extLst>
              <a:ext uri="{FF2B5EF4-FFF2-40B4-BE49-F238E27FC236}">
                <a16:creationId xmlns:a16="http://schemas.microsoft.com/office/drawing/2014/main" id="{CA83C675-7E76-41BB-82EE-A2526566FF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2839" y="429809"/>
            <a:ext cx="2370961" cy="858330"/>
          </a:xfrm>
          <a:prstGeom prst="rect">
            <a:avLst/>
          </a:prstGeom>
        </p:spPr>
      </p:pic>
      <p:cxnSp>
        <p:nvCxnSpPr>
          <p:cNvPr id="9" name="Straight Connector 8">
            <a:extLst>
              <a:ext uri="{FF2B5EF4-FFF2-40B4-BE49-F238E27FC236}">
                <a16:creationId xmlns:a16="http://schemas.microsoft.com/office/drawing/2014/main" id="{F06E128B-AEC2-43AB-98A1-AFEDDEA7C048}"/>
              </a:ext>
            </a:extLst>
          </p:cNvPr>
          <p:cNvCxnSpPr>
            <a:cxnSpLocks/>
          </p:cNvCxnSpPr>
          <p:nvPr/>
        </p:nvCxnSpPr>
        <p:spPr>
          <a:xfrm>
            <a:off x="838200" y="1543204"/>
            <a:ext cx="10515600" cy="0"/>
          </a:xfrm>
          <a:prstGeom prst="line">
            <a:avLst/>
          </a:prstGeom>
          <a:ln w="19050">
            <a:solidFill>
              <a:srgbClr val="FAA21E"/>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997F6492-7A0C-4035-BD68-73759BB16E13}"/>
              </a:ext>
            </a:extLst>
          </p:cNvPr>
          <p:cNvSpPr txBox="1">
            <a:spLocks noChangeArrowheads="1"/>
          </p:cNvSpPr>
          <p:nvPr/>
        </p:nvSpPr>
        <p:spPr>
          <a:xfrm>
            <a:off x="826267" y="508636"/>
            <a:ext cx="7832541" cy="104127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dirty="0">
                <a:solidFill>
                  <a:srgbClr val="0082BB"/>
                </a:solidFill>
                <a:latin typeface="Open Sans" panose="020B0606030504020204" pitchFamily="34" charset="0"/>
                <a:ea typeface="Open Sans" panose="020B0606030504020204" pitchFamily="34" charset="0"/>
                <a:cs typeface="Open Sans" panose="020B0606030504020204" pitchFamily="34" charset="0"/>
              </a:rPr>
              <a:t>Reasonable grounds to believe</a:t>
            </a:r>
          </a:p>
        </p:txBody>
      </p:sp>
      <p:grpSp>
        <p:nvGrpSpPr>
          <p:cNvPr id="10" name="Group 9">
            <a:extLst>
              <a:ext uri="{FF2B5EF4-FFF2-40B4-BE49-F238E27FC236}">
                <a16:creationId xmlns:a16="http://schemas.microsoft.com/office/drawing/2014/main" id="{B9E0E409-DA11-403C-BA31-4B82AD75669C}"/>
              </a:ext>
            </a:extLst>
          </p:cNvPr>
          <p:cNvGrpSpPr/>
          <p:nvPr/>
        </p:nvGrpSpPr>
        <p:grpSpPr>
          <a:xfrm>
            <a:off x="7438768" y="2090172"/>
            <a:ext cx="3774989" cy="2716606"/>
            <a:chOff x="7428800" y="1267406"/>
            <a:chExt cx="3078680" cy="2088385"/>
          </a:xfrm>
        </p:grpSpPr>
        <p:sp>
          <p:nvSpPr>
            <p:cNvPr id="15" name="Rectangle: Rounded Corners 14">
              <a:extLst>
                <a:ext uri="{FF2B5EF4-FFF2-40B4-BE49-F238E27FC236}">
                  <a16:creationId xmlns:a16="http://schemas.microsoft.com/office/drawing/2014/main" id="{1F7E2FDB-CA23-454A-AF08-FCA4698AB6E9}"/>
                </a:ext>
              </a:extLst>
            </p:cNvPr>
            <p:cNvSpPr/>
            <p:nvPr/>
          </p:nvSpPr>
          <p:spPr>
            <a:xfrm>
              <a:off x="7428800" y="1267406"/>
              <a:ext cx="3078680" cy="2088385"/>
            </a:xfrm>
            <a:prstGeom prst="roundRect">
              <a:avLst>
                <a:gd name="adj" fmla="val 10000"/>
              </a:avLst>
            </a:prstGeom>
            <a:ln>
              <a:solidFill>
                <a:srgbClr val="0082BB"/>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Rectangle: Rounded Corners 4">
              <a:extLst>
                <a:ext uri="{FF2B5EF4-FFF2-40B4-BE49-F238E27FC236}">
                  <a16:creationId xmlns:a16="http://schemas.microsoft.com/office/drawing/2014/main" id="{F866E85C-8800-48C3-80C5-2A14804086ED}"/>
                </a:ext>
              </a:extLst>
            </p:cNvPr>
            <p:cNvSpPr txBox="1"/>
            <p:nvPr/>
          </p:nvSpPr>
          <p:spPr>
            <a:xfrm>
              <a:off x="7476860" y="1315466"/>
              <a:ext cx="2982560" cy="154475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3825" tIns="123825" rIns="123825" bIns="123825" numCol="1" spcCol="1270" anchor="t" anchorCtr="0">
              <a:noAutofit/>
            </a:bodyPr>
            <a:lstStyle/>
            <a:p>
              <a:pPr marL="114300" lvl="1" indent="-114300" algn="l" defTabSz="622300">
                <a:lnSpc>
                  <a:spcPct val="90000"/>
                </a:lnSpc>
                <a:spcBef>
                  <a:spcPct val="0"/>
                </a:spcBef>
                <a:spcAft>
                  <a:spcPct val="15000"/>
                </a:spcAft>
                <a:buChar char="•"/>
              </a:pPr>
              <a:r>
                <a:rPr lang="en-US" kern="1200" dirty="0">
                  <a:latin typeface="Open Sans" panose="020B0606030504020204" pitchFamily="34" charset="0"/>
                  <a:ea typeface="Open Sans" panose="020B0606030504020204" pitchFamily="34" charset="0"/>
                  <a:cs typeface="Open Sans" panose="020B0606030504020204" pitchFamily="34" charset="0"/>
                </a:rPr>
                <a:t>There is a </a:t>
              </a:r>
              <a:r>
                <a:rPr lang="en-US" b="1" kern="1200" dirty="0">
                  <a:latin typeface="Open Sans" panose="020B0606030504020204" pitchFamily="34" charset="0"/>
                  <a:ea typeface="Open Sans" panose="020B0606030504020204" pitchFamily="34" charset="0"/>
                  <a:cs typeface="Open Sans" panose="020B0606030504020204" pitchFamily="34" charset="0"/>
                </a:rPr>
                <a:t>probability</a:t>
              </a:r>
              <a:r>
                <a:rPr lang="en-US" kern="1200" dirty="0">
                  <a:latin typeface="Open Sans" panose="020B0606030504020204" pitchFamily="34" charset="0"/>
                  <a:ea typeface="Open Sans" panose="020B0606030504020204" pitchFamily="34" charset="0"/>
                  <a:cs typeface="Open Sans" panose="020B0606030504020204" pitchFamily="34" charset="0"/>
                </a:rPr>
                <a:t> that ML or TF is occurring</a:t>
              </a:r>
            </a:p>
            <a:p>
              <a:pPr marL="114300" lvl="1" indent="-114300" algn="l" defTabSz="622300">
                <a:lnSpc>
                  <a:spcPct val="90000"/>
                </a:lnSpc>
                <a:spcBef>
                  <a:spcPct val="0"/>
                </a:spcBef>
                <a:spcAft>
                  <a:spcPct val="15000"/>
                </a:spcAft>
                <a:buChar char="•"/>
              </a:pPr>
              <a:endParaRPr lang="en-US" kern="1200" dirty="0">
                <a:latin typeface="Open Sans" panose="020B0606030504020204" pitchFamily="34" charset="0"/>
                <a:ea typeface="Open Sans" panose="020B0606030504020204" pitchFamily="34" charset="0"/>
                <a:cs typeface="Open Sans" panose="020B0606030504020204" pitchFamily="34" charset="0"/>
              </a:endParaRPr>
            </a:p>
            <a:p>
              <a:pPr marL="114300" lvl="1" indent="-114300" algn="l" defTabSz="622300">
                <a:lnSpc>
                  <a:spcPct val="90000"/>
                </a:lnSpc>
                <a:spcBef>
                  <a:spcPct val="0"/>
                </a:spcBef>
                <a:spcAft>
                  <a:spcPct val="15000"/>
                </a:spcAft>
                <a:buChar char="•"/>
              </a:pPr>
              <a:r>
                <a:rPr lang="en-US" kern="1200" dirty="0">
                  <a:latin typeface="Open Sans" panose="020B0606030504020204" pitchFamily="34" charset="0"/>
                  <a:ea typeface="Open Sans" panose="020B0606030504020204" pitchFamily="34" charset="0"/>
                  <a:cs typeface="Open Sans" panose="020B0606030504020204" pitchFamily="34" charset="0"/>
                </a:rPr>
                <a:t>Able to present a set of verified facts that can be proven and support this suspicion</a:t>
              </a:r>
            </a:p>
          </p:txBody>
        </p:sp>
      </p:grpSp>
      <p:grpSp>
        <p:nvGrpSpPr>
          <p:cNvPr id="12" name="Group 11">
            <a:extLst>
              <a:ext uri="{FF2B5EF4-FFF2-40B4-BE49-F238E27FC236}">
                <a16:creationId xmlns:a16="http://schemas.microsoft.com/office/drawing/2014/main" id="{A86A7688-2FFB-40B6-8327-23A4CAB3DF85}"/>
              </a:ext>
            </a:extLst>
          </p:cNvPr>
          <p:cNvGrpSpPr/>
          <p:nvPr/>
        </p:nvGrpSpPr>
        <p:grpSpPr>
          <a:xfrm>
            <a:off x="8285206" y="4224648"/>
            <a:ext cx="2718486" cy="992828"/>
            <a:chOff x="8144638" y="2908280"/>
            <a:chExt cx="2250682" cy="895022"/>
          </a:xfrm>
        </p:grpSpPr>
        <p:sp>
          <p:nvSpPr>
            <p:cNvPr id="13" name="Rectangle: Rounded Corners 12">
              <a:extLst>
                <a:ext uri="{FF2B5EF4-FFF2-40B4-BE49-F238E27FC236}">
                  <a16:creationId xmlns:a16="http://schemas.microsoft.com/office/drawing/2014/main" id="{959F3BDA-E34E-4AE0-97A3-460947C76FFC}"/>
                </a:ext>
              </a:extLst>
            </p:cNvPr>
            <p:cNvSpPr/>
            <p:nvPr/>
          </p:nvSpPr>
          <p:spPr>
            <a:xfrm>
              <a:off x="8144638" y="2908280"/>
              <a:ext cx="2250682" cy="895022"/>
            </a:xfrm>
            <a:prstGeom prst="roundRect">
              <a:avLst>
                <a:gd name="adj" fmla="val 10000"/>
              </a:avLst>
            </a:prstGeom>
            <a:solidFill>
              <a:srgbClr val="F8A21D"/>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Rectangle: Rounded Corners 6">
              <a:extLst>
                <a:ext uri="{FF2B5EF4-FFF2-40B4-BE49-F238E27FC236}">
                  <a16:creationId xmlns:a16="http://schemas.microsoft.com/office/drawing/2014/main" id="{4CEFFEF5-46A8-44C4-836A-01CF45761940}"/>
                </a:ext>
              </a:extLst>
            </p:cNvPr>
            <p:cNvSpPr txBox="1"/>
            <p:nvPr/>
          </p:nvSpPr>
          <p:spPr>
            <a:xfrm>
              <a:off x="8170852" y="2934494"/>
              <a:ext cx="2198254" cy="84259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2000" kern="1200" dirty="0">
                  <a:latin typeface="Open Sans" panose="020B0606030504020204" pitchFamily="34" charset="0"/>
                  <a:ea typeface="Open Sans" panose="020B0606030504020204" pitchFamily="34" charset="0"/>
                  <a:cs typeface="Open Sans" panose="020B0606030504020204" pitchFamily="34" charset="0"/>
                </a:rPr>
                <a:t>Reasonable grounds to believe</a:t>
              </a:r>
            </a:p>
          </p:txBody>
        </p:sp>
      </p:grpSp>
      <p:sp>
        <p:nvSpPr>
          <p:cNvPr id="18" name="TextBox 17">
            <a:extLst>
              <a:ext uri="{FF2B5EF4-FFF2-40B4-BE49-F238E27FC236}">
                <a16:creationId xmlns:a16="http://schemas.microsoft.com/office/drawing/2014/main" id="{75F7B0CF-A845-4F37-969E-C266C09EA32A}"/>
              </a:ext>
            </a:extLst>
          </p:cNvPr>
          <p:cNvSpPr txBox="1"/>
          <p:nvPr/>
        </p:nvSpPr>
        <p:spPr>
          <a:xfrm>
            <a:off x="826267" y="2090172"/>
            <a:ext cx="6371544" cy="2092881"/>
          </a:xfrm>
          <a:prstGeom prst="rect">
            <a:avLst/>
          </a:prstGeom>
          <a:noFill/>
        </p:spPr>
        <p:txBody>
          <a:bodyPr wrap="square" rtlCol="0">
            <a:spAutoFit/>
          </a:bodyPr>
          <a:lstStyle/>
          <a:p>
            <a:pPr marL="285750" indent="-285750">
              <a:buFont typeface="Arial" panose="020B0604020202020204" pitchFamily="34" charset="0"/>
              <a:buChar char="•"/>
            </a:pPr>
            <a:r>
              <a:rPr lang="en-US" sz="2600" dirty="0">
                <a:latin typeface="Open Sans" panose="020B0606030504020204" pitchFamily="34" charset="0"/>
                <a:ea typeface="Open Sans" panose="020B0606030504020204" pitchFamily="34" charset="0"/>
                <a:cs typeface="Open Sans" panose="020B0606030504020204" pitchFamily="34" charset="0"/>
              </a:rPr>
              <a:t>It’s possible you might have reasonable grounds to believe, rather than suspect, that a transaction is related to a money-laundering or terrorist-financing offence.</a:t>
            </a:r>
          </a:p>
        </p:txBody>
      </p:sp>
    </p:spTree>
    <p:extLst>
      <p:ext uri="{BB962C8B-B14F-4D97-AF65-F5344CB8AC3E}">
        <p14:creationId xmlns:p14="http://schemas.microsoft.com/office/powerpoint/2010/main" val="3082172532"/>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t="-13000" b="-5000"/>
          </a:stretch>
        </a:blipFill>
        <a:effectLst/>
      </p:bgPr>
    </p:bg>
    <p:spTree>
      <p:nvGrpSpPr>
        <p:cNvPr id="1" name=""/>
        <p:cNvGrpSpPr/>
        <p:nvPr/>
      </p:nvGrpSpPr>
      <p:grpSpPr>
        <a:xfrm>
          <a:off x="0" y="0"/>
          <a:ext cx="0" cy="0"/>
          <a:chOff x="0" y="0"/>
          <a:chExt cx="0" cy="0"/>
        </a:xfrm>
      </p:grpSpPr>
      <p:sp>
        <p:nvSpPr>
          <p:cNvPr id="6" name="AutoShape 2">
            <a:extLst>
              <a:ext uri="{FF2B5EF4-FFF2-40B4-BE49-F238E27FC236}">
                <a16:creationId xmlns:a16="http://schemas.microsoft.com/office/drawing/2014/main" id="{9D7A6196-99A4-4CBF-8E0A-49F1B19B91C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 name="AutoShape 2">
            <a:extLst>
              <a:ext uri="{FF2B5EF4-FFF2-40B4-BE49-F238E27FC236}">
                <a16:creationId xmlns:a16="http://schemas.microsoft.com/office/drawing/2014/main" id="{1F8D86A8-2F8B-451E-B8D1-EF14FE00F57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8" name="Picture 7" descr="Text&#10;&#10;Description automatically generated">
            <a:extLst>
              <a:ext uri="{FF2B5EF4-FFF2-40B4-BE49-F238E27FC236}">
                <a16:creationId xmlns:a16="http://schemas.microsoft.com/office/drawing/2014/main" id="{CA83C675-7E76-41BB-82EE-A2526566FF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2839" y="429809"/>
            <a:ext cx="2370961" cy="858330"/>
          </a:xfrm>
          <a:prstGeom prst="rect">
            <a:avLst/>
          </a:prstGeom>
        </p:spPr>
      </p:pic>
      <p:cxnSp>
        <p:nvCxnSpPr>
          <p:cNvPr id="9" name="Straight Connector 8">
            <a:extLst>
              <a:ext uri="{FF2B5EF4-FFF2-40B4-BE49-F238E27FC236}">
                <a16:creationId xmlns:a16="http://schemas.microsoft.com/office/drawing/2014/main" id="{F06E128B-AEC2-43AB-98A1-AFEDDEA7C048}"/>
              </a:ext>
            </a:extLst>
          </p:cNvPr>
          <p:cNvCxnSpPr>
            <a:cxnSpLocks/>
          </p:cNvCxnSpPr>
          <p:nvPr/>
        </p:nvCxnSpPr>
        <p:spPr>
          <a:xfrm>
            <a:off x="838200" y="1543204"/>
            <a:ext cx="10515600" cy="0"/>
          </a:xfrm>
          <a:prstGeom prst="line">
            <a:avLst/>
          </a:prstGeom>
          <a:ln w="19050">
            <a:solidFill>
              <a:srgbClr val="FAA21E"/>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997F6492-7A0C-4035-BD68-73759BB16E13}"/>
              </a:ext>
            </a:extLst>
          </p:cNvPr>
          <p:cNvSpPr txBox="1">
            <a:spLocks noChangeArrowheads="1"/>
          </p:cNvSpPr>
          <p:nvPr/>
        </p:nvSpPr>
        <p:spPr>
          <a:xfrm>
            <a:off x="826267" y="508636"/>
            <a:ext cx="7832541" cy="10412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dirty="0">
                <a:solidFill>
                  <a:srgbClr val="0082BB"/>
                </a:solidFill>
                <a:latin typeface="Open Sans" panose="020B0606030504020204" pitchFamily="34" charset="0"/>
                <a:ea typeface="Open Sans" panose="020B0606030504020204" pitchFamily="34" charset="0"/>
                <a:cs typeface="Open Sans" panose="020B0606030504020204" pitchFamily="34" charset="0"/>
              </a:rPr>
              <a:t>Case study – background </a:t>
            </a:r>
          </a:p>
        </p:txBody>
      </p:sp>
      <p:sp>
        <p:nvSpPr>
          <p:cNvPr id="4" name="TextBox 3">
            <a:extLst>
              <a:ext uri="{FF2B5EF4-FFF2-40B4-BE49-F238E27FC236}">
                <a16:creationId xmlns:a16="http://schemas.microsoft.com/office/drawing/2014/main" id="{D2152FE9-3F9C-4329-8948-1933521AD4DA}"/>
              </a:ext>
            </a:extLst>
          </p:cNvPr>
          <p:cNvSpPr txBox="1"/>
          <p:nvPr/>
        </p:nvSpPr>
        <p:spPr>
          <a:xfrm>
            <a:off x="826267" y="1897811"/>
            <a:ext cx="10527533" cy="3062377"/>
          </a:xfrm>
          <a:prstGeom prst="rect">
            <a:avLst/>
          </a:prstGeom>
          <a:noFill/>
        </p:spPr>
        <p:txBody>
          <a:bodyPr wrap="square" rtlCol="0">
            <a:spAutoFit/>
          </a:bodyPr>
          <a:lstStyle/>
          <a:p>
            <a:pPr marL="285750" indent="-285750">
              <a:spcBef>
                <a:spcPts val="1000"/>
              </a:spcBef>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Jane Doe (consumer) contacted Mary Smith (REALTOR</a:t>
            </a:r>
            <a:r>
              <a:rPr lang="en-US" sz="2800" baseline="30000" dirty="0">
                <a:latin typeface="Open Sans" panose="020B0606030504020204" pitchFamily="34" charset="0"/>
                <a:ea typeface="Open Sans" panose="020B0606030504020204" pitchFamily="34" charset="0"/>
                <a:cs typeface="Open Sans" panose="020B0606030504020204" pitchFamily="34" charset="0"/>
              </a:rPr>
              <a:t>®</a:t>
            </a:r>
            <a:r>
              <a:rPr lang="en-US" sz="2800" dirty="0">
                <a:latin typeface="Open Sans" panose="020B0606030504020204" pitchFamily="34" charset="0"/>
                <a:ea typeface="Open Sans" panose="020B0606030504020204" pitchFamily="34" charset="0"/>
                <a:cs typeface="Open Sans" panose="020B0606030504020204" pitchFamily="34" charset="0"/>
              </a:rPr>
              <a:t>) about two properties she was considering for purchase</a:t>
            </a:r>
          </a:p>
          <a:p>
            <a:pPr marL="285750" indent="-285750">
              <a:spcBef>
                <a:spcPts val="1000"/>
              </a:spcBef>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Jane stated she worked as a server in a restaurant</a:t>
            </a:r>
          </a:p>
          <a:p>
            <a:pPr marL="285750" indent="-285750">
              <a:spcBef>
                <a:spcPts val="1000"/>
              </a:spcBef>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Mary researched the properties and emailed Jane the pros and cons of each</a:t>
            </a:r>
          </a:p>
          <a:p>
            <a:pPr marL="285750" indent="-285750">
              <a:spcBef>
                <a:spcPts val="1000"/>
              </a:spcBef>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They made appointments for viewings</a:t>
            </a:r>
          </a:p>
        </p:txBody>
      </p:sp>
    </p:spTree>
    <p:extLst>
      <p:ext uri="{BB962C8B-B14F-4D97-AF65-F5344CB8AC3E}">
        <p14:creationId xmlns:p14="http://schemas.microsoft.com/office/powerpoint/2010/main" val="2447172375"/>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t="-17000" b="-17000"/>
          </a:stretch>
        </a:blipFill>
        <a:effectLst/>
      </p:bgPr>
    </p:bg>
    <p:spTree>
      <p:nvGrpSpPr>
        <p:cNvPr id="1" name=""/>
        <p:cNvGrpSpPr/>
        <p:nvPr/>
      </p:nvGrpSpPr>
      <p:grpSpPr>
        <a:xfrm>
          <a:off x="0" y="0"/>
          <a:ext cx="0" cy="0"/>
          <a:chOff x="0" y="0"/>
          <a:chExt cx="0" cy="0"/>
        </a:xfrm>
      </p:grpSpPr>
      <p:sp>
        <p:nvSpPr>
          <p:cNvPr id="6" name="AutoShape 2">
            <a:extLst>
              <a:ext uri="{FF2B5EF4-FFF2-40B4-BE49-F238E27FC236}">
                <a16:creationId xmlns:a16="http://schemas.microsoft.com/office/drawing/2014/main" id="{9D7A6196-99A4-4CBF-8E0A-49F1B19B91C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 name="AutoShape 2">
            <a:extLst>
              <a:ext uri="{FF2B5EF4-FFF2-40B4-BE49-F238E27FC236}">
                <a16:creationId xmlns:a16="http://schemas.microsoft.com/office/drawing/2014/main" id="{1F8D86A8-2F8B-451E-B8D1-EF14FE00F57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 name="Title 1">
            <a:extLst>
              <a:ext uri="{FF2B5EF4-FFF2-40B4-BE49-F238E27FC236}">
                <a16:creationId xmlns:a16="http://schemas.microsoft.com/office/drawing/2014/main" id="{4B5B4507-B490-4EC0-8AA6-190319E4667D}"/>
              </a:ext>
            </a:extLst>
          </p:cNvPr>
          <p:cNvSpPr txBox="1">
            <a:spLocks noChangeArrowheads="1"/>
          </p:cNvSpPr>
          <p:nvPr/>
        </p:nvSpPr>
        <p:spPr>
          <a:xfrm>
            <a:off x="826267" y="508636"/>
            <a:ext cx="8156572" cy="10412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dirty="0">
                <a:solidFill>
                  <a:srgbClr val="0082BB"/>
                </a:solidFill>
                <a:latin typeface="Open Sans" panose="020B0606030504020204" pitchFamily="34" charset="0"/>
                <a:ea typeface="Open Sans" panose="020B0606030504020204" pitchFamily="34" charset="0"/>
                <a:cs typeface="Open Sans" panose="020B0606030504020204" pitchFamily="34" charset="0"/>
              </a:rPr>
              <a:t>Agenda</a:t>
            </a:r>
          </a:p>
        </p:txBody>
      </p:sp>
      <p:sp>
        <p:nvSpPr>
          <p:cNvPr id="2" name="TextBox 1">
            <a:extLst>
              <a:ext uri="{FF2B5EF4-FFF2-40B4-BE49-F238E27FC236}">
                <a16:creationId xmlns:a16="http://schemas.microsoft.com/office/drawing/2014/main" id="{86364F1A-DF82-46A8-BC05-A67F6E2C07C9}"/>
              </a:ext>
            </a:extLst>
          </p:cNvPr>
          <p:cNvSpPr txBox="1"/>
          <p:nvPr/>
        </p:nvSpPr>
        <p:spPr>
          <a:xfrm>
            <a:off x="826267" y="1811685"/>
            <a:ext cx="10515600" cy="4154984"/>
          </a:xfrm>
          <a:prstGeom prst="rect">
            <a:avLst/>
          </a:prstGeom>
          <a:noFill/>
        </p:spPr>
        <p:txBody>
          <a:bodyPr wrap="square" rtlCol="0">
            <a:spAutoFit/>
          </a:bodyPr>
          <a:lstStyle/>
          <a:p>
            <a:pPr marL="457200" indent="-457200">
              <a:spcBef>
                <a:spcPts val="800"/>
              </a:spcBef>
              <a:buFont typeface="Arial" panose="020B0604020202020204" pitchFamily="34" charset="0"/>
              <a:buChar char="•"/>
            </a:pPr>
            <a:r>
              <a:rPr lang="en-US" sz="3200" dirty="0">
                <a:latin typeface="Open Sans" panose="020B0606030504020204" pitchFamily="34" charset="0"/>
                <a:ea typeface="Open Sans" panose="020B0606030504020204" pitchFamily="34" charset="0"/>
                <a:cs typeface="Open Sans" panose="020B0606030504020204" pitchFamily="34" charset="0"/>
              </a:rPr>
              <a:t>Money laundering and terrorist financing</a:t>
            </a:r>
          </a:p>
          <a:p>
            <a:pPr marL="457200" indent="-457200">
              <a:spcBef>
                <a:spcPts val="800"/>
              </a:spcBef>
              <a:buFont typeface="Arial" panose="020B0604020202020204" pitchFamily="34" charset="0"/>
              <a:buChar char="•"/>
            </a:pPr>
            <a:r>
              <a:rPr lang="en-US" sz="3200" dirty="0">
                <a:latin typeface="Open Sans" panose="020B0606030504020204" pitchFamily="34" charset="0"/>
                <a:ea typeface="Open Sans" panose="020B0606030504020204" pitchFamily="34" charset="0"/>
                <a:cs typeface="Open Sans" panose="020B0606030504020204" pitchFamily="34" charset="0"/>
              </a:rPr>
              <a:t>Indicators of suspicious transactions</a:t>
            </a:r>
          </a:p>
          <a:p>
            <a:pPr marL="457200" indent="-457200">
              <a:spcBef>
                <a:spcPts val="800"/>
              </a:spcBef>
              <a:buFont typeface="Arial" panose="020B0604020202020204" pitchFamily="34" charset="0"/>
              <a:buChar char="•"/>
            </a:pPr>
            <a:r>
              <a:rPr lang="en-US" sz="3200" dirty="0">
                <a:latin typeface="Open Sans" panose="020B0606030504020204" pitchFamily="34" charset="0"/>
                <a:ea typeface="Open Sans" panose="020B0606030504020204" pitchFamily="34" charset="0"/>
                <a:cs typeface="Open Sans" panose="020B0606030504020204" pitchFamily="34" charset="0"/>
              </a:rPr>
              <a:t>Reporting thresholds and timelines</a:t>
            </a:r>
          </a:p>
          <a:p>
            <a:pPr marL="457200" indent="-457200">
              <a:spcBef>
                <a:spcPts val="800"/>
              </a:spcBef>
              <a:buFont typeface="Arial" panose="020B0604020202020204" pitchFamily="34" charset="0"/>
              <a:buChar char="•"/>
            </a:pPr>
            <a:r>
              <a:rPr lang="en-US" sz="3200" dirty="0">
                <a:latin typeface="Open Sans" panose="020B0606030504020204" pitchFamily="34" charset="0"/>
                <a:ea typeface="Open Sans" panose="020B0606030504020204" pitchFamily="34" charset="0"/>
                <a:cs typeface="Open Sans" panose="020B0606030504020204" pitchFamily="34" charset="0"/>
              </a:rPr>
              <a:t>Case study </a:t>
            </a:r>
          </a:p>
          <a:p>
            <a:pPr marL="457200" indent="-457200">
              <a:spcBef>
                <a:spcPts val="800"/>
              </a:spcBef>
              <a:buFont typeface="Arial" panose="020B0604020202020204" pitchFamily="34" charset="0"/>
              <a:buChar char="•"/>
            </a:pPr>
            <a:r>
              <a:rPr lang="en-US" sz="3200" dirty="0">
                <a:latin typeface="Open Sans" panose="020B0606030504020204" pitchFamily="34" charset="0"/>
                <a:ea typeface="Open Sans" panose="020B0606030504020204" pitchFamily="34" charset="0"/>
                <a:cs typeface="Open Sans" panose="020B0606030504020204" pitchFamily="34" charset="0"/>
              </a:rPr>
              <a:t>Contents and filing of suspicious transaction reports</a:t>
            </a:r>
          </a:p>
          <a:p>
            <a:pPr marL="457200" indent="-457200">
              <a:spcBef>
                <a:spcPts val="800"/>
              </a:spcBef>
              <a:buFont typeface="Arial" panose="020B0604020202020204" pitchFamily="34" charset="0"/>
              <a:buChar char="•"/>
            </a:pPr>
            <a:r>
              <a:rPr lang="en-US" sz="3200" dirty="0">
                <a:latin typeface="Open Sans" panose="020B0606030504020204" pitchFamily="34" charset="0"/>
                <a:ea typeface="Open Sans" panose="020B0606030504020204" pitchFamily="34" charset="0"/>
                <a:cs typeface="Open Sans" panose="020B0606030504020204" pitchFamily="34" charset="0"/>
              </a:rPr>
              <a:t>Ongoing monitoring</a:t>
            </a:r>
          </a:p>
          <a:p>
            <a:pPr marL="457200" indent="-457200">
              <a:spcBef>
                <a:spcPts val="800"/>
              </a:spcBef>
              <a:buFont typeface="Arial" panose="020B0604020202020204" pitchFamily="34" charset="0"/>
              <a:buChar char="•"/>
            </a:pPr>
            <a:r>
              <a:rPr lang="en-US" sz="3200" dirty="0">
                <a:latin typeface="Open Sans" panose="020B0606030504020204" pitchFamily="34" charset="0"/>
                <a:ea typeface="Open Sans" panose="020B0606030504020204" pitchFamily="34" charset="0"/>
                <a:cs typeface="Open Sans" panose="020B0606030504020204" pitchFamily="34" charset="0"/>
              </a:rPr>
              <a:t>Support and resources</a:t>
            </a:r>
          </a:p>
        </p:txBody>
      </p:sp>
      <p:pic>
        <p:nvPicPr>
          <p:cNvPr id="8" name="Picture 7" descr="Text&#10;&#10;Description automatically generated">
            <a:extLst>
              <a:ext uri="{FF2B5EF4-FFF2-40B4-BE49-F238E27FC236}">
                <a16:creationId xmlns:a16="http://schemas.microsoft.com/office/drawing/2014/main" id="{CA83C675-7E76-41BB-82EE-A2526566FF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2839" y="429809"/>
            <a:ext cx="2370961" cy="858330"/>
          </a:xfrm>
          <a:prstGeom prst="rect">
            <a:avLst/>
          </a:prstGeom>
        </p:spPr>
      </p:pic>
      <p:cxnSp>
        <p:nvCxnSpPr>
          <p:cNvPr id="9" name="Straight Connector 8">
            <a:extLst>
              <a:ext uri="{FF2B5EF4-FFF2-40B4-BE49-F238E27FC236}">
                <a16:creationId xmlns:a16="http://schemas.microsoft.com/office/drawing/2014/main" id="{F06E128B-AEC2-43AB-98A1-AFEDDEA7C048}"/>
              </a:ext>
            </a:extLst>
          </p:cNvPr>
          <p:cNvCxnSpPr>
            <a:cxnSpLocks/>
          </p:cNvCxnSpPr>
          <p:nvPr/>
        </p:nvCxnSpPr>
        <p:spPr>
          <a:xfrm>
            <a:off x="838200" y="1543204"/>
            <a:ext cx="10515600" cy="0"/>
          </a:xfrm>
          <a:prstGeom prst="line">
            <a:avLst/>
          </a:prstGeom>
          <a:ln w="19050">
            <a:solidFill>
              <a:srgbClr val="FAA21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0796461"/>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t="-13000" b="-5000"/>
          </a:stretch>
        </a:blipFill>
        <a:effectLst/>
      </p:bgPr>
    </p:bg>
    <p:spTree>
      <p:nvGrpSpPr>
        <p:cNvPr id="1" name=""/>
        <p:cNvGrpSpPr/>
        <p:nvPr/>
      </p:nvGrpSpPr>
      <p:grpSpPr>
        <a:xfrm>
          <a:off x="0" y="0"/>
          <a:ext cx="0" cy="0"/>
          <a:chOff x="0" y="0"/>
          <a:chExt cx="0" cy="0"/>
        </a:xfrm>
      </p:grpSpPr>
      <p:sp>
        <p:nvSpPr>
          <p:cNvPr id="6" name="AutoShape 2">
            <a:extLst>
              <a:ext uri="{FF2B5EF4-FFF2-40B4-BE49-F238E27FC236}">
                <a16:creationId xmlns:a16="http://schemas.microsoft.com/office/drawing/2014/main" id="{9D7A6196-99A4-4CBF-8E0A-49F1B19B91C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 name="AutoShape 2">
            <a:extLst>
              <a:ext uri="{FF2B5EF4-FFF2-40B4-BE49-F238E27FC236}">
                <a16:creationId xmlns:a16="http://schemas.microsoft.com/office/drawing/2014/main" id="{1F8D86A8-2F8B-451E-B8D1-EF14FE00F57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8" name="Picture 7" descr="Text&#10;&#10;Description automatically generated">
            <a:extLst>
              <a:ext uri="{FF2B5EF4-FFF2-40B4-BE49-F238E27FC236}">
                <a16:creationId xmlns:a16="http://schemas.microsoft.com/office/drawing/2014/main" id="{CA83C675-7E76-41BB-82EE-A2526566FF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2839" y="429809"/>
            <a:ext cx="2370961" cy="858330"/>
          </a:xfrm>
          <a:prstGeom prst="rect">
            <a:avLst/>
          </a:prstGeom>
        </p:spPr>
      </p:pic>
      <p:cxnSp>
        <p:nvCxnSpPr>
          <p:cNvPr id="9" name="Straight Connector 8">
            <a:extLst>
              <a:ext uri="{FF2B5EF4-FFF2-40B4-BE49-F238E27FC236}">
                <a16:creationId xmlns:a16="http://schemas.microsoft.com/office/drawing/2014/main" id="{F06E128B-AEC2-43AB-98A1-AFEDDEA7C048}"/>
              </a:ext>
            </a:extLst>
          </p:cNvPr>
          <p:cNvCxnSpPr>
            <a:cxnSpLocks/>
          </p:cNvCxnSpPr>
          <p:nvPr/>
        </p:nvCxnSpPr>
        <p:spPr>
          <a:xfrm>
            <a:off x="838200" y="1543204"/>
            <a:ext cx="10515600" cy="0"/>
          </a:xfrm>
          <a:prstGeom prst="line">
            <a:avLst/>
          </a:prstGeom>
          <a:ln w="19050">
            <a:solidFill>
              <a:srgbClr val="FAA21E"/>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997F6492-7A0C-4035-BD68-73759BB16E13}"/>
              </a:ext>
            </a:extLst>
          </p:cNvPr>
          <p:cNvSpPr txBox="1">
            <a:spLocks noChangeArrowheads="1"/>
          </p:cNvSpPr>
          <p:nvPr/>
        </p:nvSpPr>
        <p:spPr>
          <a:xfrm>
            <a:off x="826267" y="508636"/>
            <a:ext cx="7832541" cy="1041276"/>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dirty="0">
                <a:solidFill>
                  <a:srgbClr val="0082BB"/>
                </a:solidFill>
                <a:latin typeface="Open Sans" panose="020B0606030504020204" pitchFamily="34" charset="0"/>
                <a:ea typeface="Open Sans" panose="020B0606030504020204" pitchFamily="34" charset="0"/>
                <a:cs typeface="Open Sans" panose="020B0606030504020204" pitchFamily="34" charset="0"/>
              </a:rPr>
              <a:t>Case study – initial suspicion</a:t>
            </a:r>
          </a:p>
        </p:txBody>
      </p:sp>
      <p:sp>
        <p:nvSpPr>
          <p:cNvPr id="10" name="TextBox 9">
            <a:extLst>
              <a:ext uri="{FF2B5EF4-FFF2-40B4-BE49-F238E27FC236}">
                <a16:creationId xmlns:a16="http://schemas.microsoft.com/office/drawing/2014/main" id="{1176C216-D4F1-4F27-9449-5FC7930C50D5}"/>
              </a:ext>
            </a:extLst>
          </p:cNvPr>
          <p:cNvSpPr txBox="1"/>
          <p:nvPr/>
        </p:nvSpPr>
        <p:spPr>
          <a:xfrm>
            <a:off x="826266" y="1798270"/>
            <a:ext cx="10527534" cy="2934137"/>
          </a:xfrm>
          <a:prstGeom prst="rect">
            <a:avLst/>
          </a:prstGeom>
          <a:noFill/>
        </p:spPr>
        <p:txBody>
          <a:bodyPr wrap="square" rtlCol="0">
            <a:spAutoFit/>
          </a:bodyPr>
          <a:lstStyle/>
          <a:p>
            <a:pPr marL="285750" indent="-285750">
              <a:spcBef>
                <a:spcPts val="1000"/>
              </a:spcBef>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Jane emailed Mary that she is unable to attend the viewings but would like to purchase the more expensive home</a:t>
            </a:r>
          </a:p>
          <a:p>
            <a:pPr marL="285750" indent="-285750">
              <a:spcBef>
                <a:spcPts val="1000"/>
              </a:spcBef>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Mary encourages Jane to view the home before putting in an offer, and tells her that the selling price is overvalued</a:t>
            </a:r>
          </a:p>
          <a:p>
            <a:pPr marL="285750" indent="-285750">
              <a:spcBef>
                <a:spcPts val="1000"/>
              </a:spcBef>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Jane emailed Mary that she would like to make an offer for the full asking price, without seeing the home in person</a:t>
            </a:r>
          </a:p>
        </p:txBody>
      </p:sp>
    </p:spTree>
    <p:extLst>
      <p:ext uri="{BB962C8B-B14F-4D97-AF65-F5344CB8AC3E}">
        <p14:creationId xmlns:p14="http://schemas.microsoft.com/office/powerpoint/2010/main" val="3916511148"/>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t="-13000" b="-5000"/>
          </a:stretch>
        </a:blipFill>
        <a:effectLst/>
      </p:bgPr>
    </p:bg>
    <p:spTree>
      <p:nvGrpSpPr>
        <p:cNvPr id="1" name=""/>
        <p:cNvGrpSpPr/>
        <p:nvPr/>
      </p:nvGrpSpPr>
      <p:grpSpPr>
        <a:xfrm>
          <a:off x="0" y="0"/>
          <a:ext cx="0" cy="0"/>
          <a:chOff x="0" y="0"/>
          <a:chExt cx="0" cy="0"/>
        </a:xfrm>
      </p:grpSpPr>
      <p:sp>
        <p:nvSpPr>
          <p:cNvPr id="6" name="AutoShape 2">
            <a:extLst>
              <a:ext uri="{FF2B5EF4-FFF2-40B4-BE49-F238E27FC236}">
                <a16:creationId xmlns:a16="http://schemas.microsoft.com/office/drawing/2014/main" id="{9D7A6196-99A4-4CBF-8E0A-49F1B19B91C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 name="AutoShape 2">
            <a:extLst>
              <a:ext uri="{FF2B5EF4-FFF2-40B4-BE49-F238E27FC236}">
                <a16:creationId xmlns:a16="http://schemas.microsoft.com/office/drawing/2014/main" id="{1F8D86A8-2F8B-451E-B8D1-EF14FE00F57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8" name="Picture 7" descr="Text&#10;&#10;Description automatically generated">
            <a:extLst>
              <a:ext uri="{FF2B5EF4-FFF2-40B4-BE49-F238E27FC236}">
                <a16:creationId xmlns:a16="http://schemas.microsoft.com/office/drawing/2014/main" id="{CA83C675-7E76-41BB-82EE-A2526566FF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2839" y="429809"/>
            <a:ext cx="2370961" cy="858330"/>
          </a:xfrm>
          <a:prstGeom prst="rect">
            <a:avLst/>
          </a:prstGeom>
        </p:spPr>
      </p:pic>
      <p:cxnSp>
        <p:nvCxnSpPr>
          <p:cNvPr id="9" name="Straight Connector 8">
            <a:extLst>
              <a:ext uri="{FF2B5EF4-FFF2-40B4-BE49-F238E27FC236}">
                <a16:creationId xmlns:a16="http://schemas.microsoft.com/office/drawing/2014/main" id="{F06E128B-AEC2-43AB-98A1-AFEDDEA7C048}"/>
              </a:ext>
            </a:extLst>
          </p:cNvPr>
          <p:cNvCxnSpPr>
            <a:cxnSpLocks/>
          </p:cNvCxnSpPr>
          <p:nvPr/>
        </p:nvCxnSpPr>
        <p:spPr>
          <a:xfrm>
            <a:off x="838200" y="1543204"/>
            <a:ext cx="10515600" cy="0"/>
          </a:xfrm>
          <a:prstGeom prst="line">
            <a:avLst/>
          </a:prstGeom>
          <a:ln w="19050">
            <a:solidFill>
              <a:srgbClr val="FAA21E"/>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997F6492-7A0C-4035-BD68-73759BB16E13}"/>
              </a:ext>
            </a:extLst>
          </p:cNvPr>
          <p:cNvSpPr txBox="1">
            <a:spLocks noChangeArrowheads="1"/>
          </p:cNvSpPr>
          <p:nvPr/>
        </p:nvSpPr>
        <p:spPr>
          <a:xfrm>
            <a:off x="826267" y="508636"/>
            <a:ext cx="7832541" cy="104127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dirty="0">
                <a:solidFill>
                  <a:srgbClr val="0082BB"/>
                </a:solidFill>
                <a:latin typeface="Open Sans" panose="020B0606030504020204" pitchFamily="34" charset="0"/>
                <a:ea typeface="Open Sans" panose="020B0606030504020204" pitchFamily="34" charset="0"/>
                <a:cs typeface="Open Sans" panose="020B0606030504020204" pitchFamily="34" charset="0"/>
              </a:rPr>
              <a:t>Case study – trail of additional indicators</a:t>
            </a:r>
          </a:p>
        </p:txBody>
      </p:sp>
      <p:sp>
        <p:nvSpPr>
          <p:cNvPr id="12" name="TextBox 11">
            <a:extLst>
              <a:ext uri="{FF2B5EF4-FFF2-40B4-BE49-F238E27FC236}">
                <a16:creationId xmlns:a16="http://schemas.microsoft.com/office/drawing/2014/main" id="{3884A078-F77F-441F-A7CF-48861EBB549A}"/>
              </a:ext>
            </a:extLst>
          </p:cNvPr>
          <p:cNvSpPr txBox="1"/>
          <p:nvPr/>
        </p:nvSpPr>
        <p:spPr>
          <a:xfrm>
            <a:off x="826266" y="1798270"/>
            <a:ext cx="10527534" cy="3493264"/>
          </a:xfrm>
          <a:prstGeom prst="rect">
            <a:avLst/>
          </a:prstGeom>
          <a:noFill/>
        </p:spPr>
        <p:txBody>
          <a:bodyPr wrap="square" rtlCol="0">
            <a:spAutoFit/>
          </a:bodyPr>
          <a:lstStyle/>
          <a:p>
            <a:pPr marL="285750" indent="-285750">
              <a:spcBef>
                <a:spcPts val="1000"/>
              </a:spcBef>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Mary asked Jane for the deposit and identification</a:t>
            </a:r>
          </a:p>
          <a:p>
            <a:pPr marL="285750" indent="-285750">
              <a:spcBef>
                <a:spcPts val="1000"/>
              </a:spcBef>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Jane emailed Mary that her brother will be mortgaging the home instead </a:t>
            </a:r>
          </a:p>
          <a:p>
            <a:pPr marL="285750" indent="-285750">
              <a:spcBef>
                <a:spcPts val="1000"/>
              </a:spcBef>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Mary asked to view the brother’s ID in person for the deal to proceed</a:t>
            </a:r>
          </a:p>
          <a:p>
            <a:pPr marL="285750" indent="-285750">
              <a:spcBef>
                <a:spcPts val="1000"/>
              </a:spcBef>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Jane got defensive and informed Mary her brother had decided to cancel the deal</a:t>
            </a:r>
          </a:p>
        </p:txBody>
      </p:sp>
    </p:spTree>
    <p:extLst>
      <p:ext uri="{BB962C8B-B14F-4D97-AF65-F5344CB8AC3E}">
        <p14:creationId xmlns:p14="http://schemas.microsoft.com/office/powerpoint/2010/main" val="3067293517"/>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t="-13000" b="-5000"/>
          </a:stretch>
        </a:blipFill>
        <a:effectLst/>
      </p:bgPr>
    </p:bg>
    <p:spTree>
      <p:nvGrpSpPr>
        <p:cNvPr id="1" name=""/>
        <p:cNvGrpSpPr/>
        <p:nvPr/>
      </p:nvGrpSpPr>
      <p:grpSpPr>
        <a:xfrm>
          <a:off x="0" y="0"/>
          <a:ext cx="0" cy="0"/>
          <a:chOff x="0" y="0"/>
          <a:chExt cx="0" cy="0"/>
        </a:xfrm>
      </p:grpSpPr>
      <p:sp>
        <p:nvSpPr>
          <p:cNvPr id="6" name="AutoShape 2">
            <a:extLst>
              <a:ext uri="{FF2B5EF4-FFF2-40B4-BE49-F238E27FC236}">
                <a16:creationId xmlns:a16="http://schemas.microsoft.com/office/drawing/2014/main" id="{9D7A6196-99A4-4CBF-8E0A-49F1B19B91C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 name="AutoShape 2">
            <a:extLst>
              <a:ext uri="{FF2B5EF4-FFF2-40B4-BE49-F238E27FC236}">
                <a16:creationId xmlns:a16="http://schemas.microsoft.com/office/drawing/2014/main" id="{1F8D86A8-2F8B-451E-B8D1-EF14FE00F57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8" name="Picture 7" descr="Text&#10;&#10;Description automatically generated">
            <a:extLst>
              <a:ext uri="{FF2B5EF4-FFF2-40B4-BE49-F238E27FC236}">
                <a16:creationId xmlns:a16="http://schemas.microsoft.com/office/drawing/2014/main" id="{CA83C675-7E76-41BB-82EE-A2526566FF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2839" y="429809"/>
            <a:ext cx="2370961" cy="858330"/>
          </a:xfrm>
          <a:prstGeom prst="rect">
            <a:avLst/>
          </a:prstGeom>
        </p:spPr>
      </p:pic>
      <p:cxnSp>
        <p:nvCxnSpPr>
          <p:cNvPr id="9" name="Straight Connector 8">
            <a:extLst>
              <a:ext uri="{FF2B5EF4-FFF2-40B4-BE49-F238E27FC236}">
                <a16:creationId xmlns:a16="http://schemas.microsoft.com/office/drawing/2014/main" id="{F06E128B-AEC2-43AB-98A1-AFEDDEA7C048}"/>
              </a:ext>
            </a:extLst>
          </p:cNvPr>
          <p:cNvCxnSpPr>
            <a:cxnSpLocks/>
          </p:cNvCxnSpPr>
          <p:nvPr/>
        </p:nvCxnSpPr>
        <p:spPr>
          <a:xfrm>
            <a:off x="838200" y="1543204"/>
            <a:ext cx="10515600" cy="0"/>
          </a:xfrm>
          <a:prstGeom prst="line">
            <a:avLst/>
          </a:prstGeom>
          <a:ln w="19050">
            <a:solidFill>
              <a:srgbClr val="FAA21E"/>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997F6492-7A0C-4035-BD68-73759BB16E13}"/>
              </a:ext>
            </a:extLst>
          </p:cNvPr>
          <p:cNvSpPr txBox="1">
            <a:spLocks noChangeArrowheads="1"/>
          </p:cNvSpPr>
          <p:nvPr/>
        </p:nvSpPr>
        <p:spPr>
          <a:xfrm>
            <a:off x="826267" y="508636"/>
            <a:ext cx="7832541" cy="104127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dirty="0">
                <a:solidFill>
                  <a:srgbClr val="0082BB"/>
                </a:solidFill>
                <a:latin typeface="Open Sans" panose="020B0606030504020204" pitchFamily="34" charset="0"/>
                <a:ea typeface="Open Sans" panose="020B0606030504020204" pitchFamily="34" charset="0"/>
                <a:cs typeface="Open Sans" panose="020B0606030504020204" pitchFamily="34" charset="0"/>
              </a:rPr>
              <a:t>Case study – What would you do?</a:t>
            </a:r>
          </a:p>
        </p:txBody>
      </p:sp>
      <p:sp>
        <p:nvSpPr>
          <p:cNvPr id="10" name="TextBox 9">
            <a:extLst>
              <a:ext uri="{FF2B5EF4-FFF2-40B4-BE49-F238E27FC236}">
                <a16:creationId xmlns:a16="http://schemas.microsoft.com/office/drawing/2014/main" id="{68B6F833-F9E1-4BC5-AEF9-5F2EEE671B01}"/>
              </a:ext>
            </a:extLst>
          </p:cNvPr>
          <p:cNvSpPr txBox="1"/>
          <p:nvPr/>
        </p:nvSpPr>
        <p:spPr>
          <a:xfrm>
            <a:off x="826266" y="1798270"/>
            <a:ext cx="10527534" cy="1384995"/>
          </a:xfrm>
          <a:prstGeom prst="rect">
            <a:avLst/>
          </a:prstGeom>
          <a:noFill/>
        </p:spPr>
        <p:txBody>
          <a:bodyPr wrap="square" rtlCol="0">
            <a:spAutoFit/>
          </a:bodyPr>
          <a:lstStyle/>
          <a:p>
            <a:pPr marL="285750" indent="-285750">
              <a:spcBef>
                <a:spcPts val="1000"/>
              </a:spcBef>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What are some of the indicators and observable facts that you might consider in determining if an STR needs to be filed in this situation?</a:t>
            </a:r>
          </a:p>
        </p:txBody>
      </p:sp>
    </p:spTree>
    <p:extLst>
      <p:ext uri="{BB962C8B-B14F-4D97-AF65-F5344CB8AC3E}">
        <p14:creationId xmlns:p14="http://schemas.microsoft.com/office/powerpoint/2010/main" val="519880633"/>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t="-13000" b="-5000"/>
          </a:stretch>
        </a:blipFill>
        <a:effectLst/>
      </p:bgPr>
    </p:bg>
    <p:spTree>
      <p:nvGrpSpPr>
        <p:cNvPr id="1" name=""/>
        <p:cNvGrpSpPr/>
        <p:nvPr/>
      </p:nvGrpSpPr>
      <p:grpSpPr>
        <a:xfrm>
          <a:off x="0" y="0"/>
          <a:ext cx="0" cy="0"/>
          <a:chOff x="0" y="0"/>
          <a:chExt cx="0" cy="0"/>
        </a:xfrm>
      </p:grpSpPr>
      <p:sp>
        <p:nvSpPr>
          <p:cNvPr id="6" name="AutoShape 2">
            <a:extLst>
              <a:ext uri="{FF2B5EF4-FFF2-40B4-BE49-F238E27FC236}">
                <a16:creationId xmlns:a16="http://schemas.microsoft.com/office/drawing/2014/main" id="{9D7A6196-99A4-4CBF-8E0A-49F1B19B91C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 name="AutoShape 2">
            <a:extLst>
              <a:ext uri="{FF2B5EF4-FFF2-40B4-BE49-F238E27FC236}">
                <a16:creationId xmlns:a16="http://schemas.microsoft.com/office/drawing/2014/main" id="{1F8D86A8-2F8B-451E-B8D1-EF14FE00F57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8" name="Picture 7" descr="Text&#10;&#10;Description automatically generated">
            <a:extLst>
              <a:ext uri="{FF2B5EF4-FFF2-40B4-BE49-F238E27FC236}">
                <a16:creationId xmlns:a16="http://schemas.microsoft.com/office/drawing/2014/main" id="{CA83C675-7E76-41BB-82EE-A2526566FF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2839" y="429809"/>
            <a:ext cx="2370961" cy="858330"/>
          </a:xfrm>
          <a:prstGeom prst="rect">
            <a:avLst/>
          </a:prstGeom>
        </p:spPr>
      </p:pic>
      <p:cxnSp>
        <p:nvCxnSpPr>
          <p:cNvPr id="9" name="Straight Connector 8">
            <a:extLst>
              <a:ext uri="{FF2B5EF4-FFF2-40B4-BE49-F238E27FC236}">
                <a16:creationId xmlns:a16="http://schemas.microsoft.com/office/drawing/2014/main" id="{F06E128B-AEC2-43AB-98A1-AFEDDEA7C048}"/>
              </a:ext>
            </a:extLst>
          </p:cNvPr>
          <p:cNvCxnSpPr>
            <a:cxnSpLocks/>
          </p:cNvCxnSpPr>
          <p:nvPr/>
        </p:nvCxnSpPr>
        <p:spPr>
          <a:xfrm>
            <a:off x="838200" y="1543204"/>
            <a:ext cx="10515600" cy="0"/>
          </a:xfrm>
          <a:prstGeom prst="line">
            <a:avLst/>
          </a:prstGeom>
          <a:ln w="19050">
            <a:solidFill>
              <a:srgbClr val="FAA21E"/>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997F6492-7A0C-4035-BD68-73759BB16E13}"/>
              </a:ext>
            </a:extLst>
          </p:cNvPr>
          <p:cNvSpPr txBox="1">
            <a:spLocks noChangeArrowheads="1"/>
          </p:cNvSpPr>
          <p:nvPr/>
        </p:nvSpPr>
        <p:spPr>
          <a:xfrm>
            <a:off x="826267" y="508636"/>
            <a:ext cx="7832541" cy="104127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dirty="0">
                <a:solidFill>
                  <a:srgbClr val="0082BB"/>
                </a:solidFill>
                <a:latin typeface="Open Sans" panose="020B0606030504020204" pitchFamily="34" charset="0"/>
                <a:ea typeface="Open Sans" panose="020B0606030504020204" pitchFamily="34" charset="0"/>
                <a:cs typeface="Open Sans" panose="020B0606030504020204" pitchFamily="34" charset="0"/>
              </a:rPr>
              <a:t>Case study – Indicators of a suspicious transaction?</a:t>
            </a:r>
          </a:p>
        </p:txBody>
      </p:sp>
      <p:sp>
        <p:nvSpPr>
          <p:cNvPr id="7" name="Rectangle: Rounded Corners 6">
            <a:extLst>
              <a:ext uri="{FF2B5EF4-FFF2-40B4-BE49-F238E27FC236}">
                <a16:creationId xmlns:a16="http://schemas.microsoft.com/office/drawing/2014/main" id="{381761BE-8A6C-4B8C-B03C-7EADB30AC99C}"/>
              </a:ext>
            </a:extLst>
          </p:cNvPr>
          <p:cNvSpPr/>
          <p:nvPr/>
        </p:nvSpPr>
        <p:spPr>
          <a:xfrm>
            <a:off x="4839801" y="1874133"/>
            <a:ext cx="2512395" cy="1041277"/>
          </a:xfrm>
          <a:prstGeom prst="roundRect">
            <a:avLst/>
          </a:prstGeom>
          <a:solidFill>
            <a:schemeClr val="bg1"/>
          </a:solidFill>
          <a:ln>
            <a:solidFill>
              <a:srgbClr val="0082B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82BB"/>
                </a:solidFill>
                <a:effectLst/>
                <a:uLnTx/>
                <a:uFillTx/>
                <a:latin typeface="Open Sans" panose="020B0606030504020204" pitchFamily="34" charset="0"/>
                <a:ea typeface="Open Sans" panose="020B0606030504020204" pitchFamily="34" charset="0"/>
                <a:cs typeface="Open Sans" panose="020B0606030504020204" pitchFamily="34" charset="0"/>
              </a:rPr>
              <a:t>Value</a:t>
            </a:r>
          </a:p>
        </p:txBody>
      </p:sp>
      <p:sp>
        <p:nvSpPr>
          <p:cNvPr id="14" name="Rectangle: Rounded Corners 13">
            <a:extLst>
              <a:ext uri="{FF2B5EF4-FFF2-40B4-BE49-F238E27FC236}">
                <a16:creationId xmlns:a16="http://schemas.microsoft.com/office/drawing/2014/main" id="{BD559B06-16AE-45F6-9E97-D56F2D3244DD}"/>
              </a:ext>
            </a:extLst>
          </p:cNvPr>
          <p:cNvSpPr/>
          <p:nvPr/>
        </p:nvSpPr>
        <p:spPr>
          <a:xfrm>
            <a:off x="7964731" y="2266909"/>
            <a:ext cx="2512395" cy="1041274"/>
          </a:xfrm>
          <a:prstGeom prst="roundRect">
            <a:avLst/>
          </a:prstGeom>
          <a:solidFill>
            <a:schemeClr val="bg1"/>
          </a:solidFill>
          <a:ln>
            <a:solidFill>
              <a:srgbClr val="0082B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82BB"/>
                </a:solidFill>
                <a:effectLst/>
                <a:uLnTx/>
                <a:uFillTx/>
                <a:latin typeface="Open Sans" panose="020B0606030504020204" pitchFamily="34" charset="0"/>
                <a:ea typeface="Open Sans" panose="020B0606030504020204" pitchFamily="34" charset="0"/>
                <a:cs typeface="Open Sans" panose="020B0606030504020204" pitchFamily="34" charset="0"/>
              </a:rPr>
              <a:t>Third Party</a:t>
            </a:r>
          </a:p>
        </p:txBody>
      </p:sp>
      <p:sp>
        <p:nvSpPr>
          <p:cNvPr id="15" name="Rectangle: Rounded Corners 14">
            <a:extLst>
              <a:ext uri="{FF2B5EF4-FFF2-40B4-BE49-F238E27FC236}">
                <a16:creationId xmlns:a16="http://schemas.microsoft.com/office/drawing/2014/main" id="{7E58CEBD-2B7A-481B-8F51-13FBCAC1DB02}"/>
              </a:ext>
            </a:extLst>
          </p:cNvPr>
          <p:cNvSpPr/>
          <p:nvPr/>
        </p:nvSpPr>
        <p:spPr>
          <a:xfrm>
            <a:off x="8272464" y="3744466"/>
            <a:ext cx="2512395" cy="1041275"/>
          </a:xfrm>
          <a:prstGeom prst="roundRect">
            <a:avLst/>
          </a:prstGeom>
          <a:solidFill>
            <a:schemeClr val="bg1"/>
          </a:solidFill>
          <a:ln>
            <a:solidFill>
              <a:srgbClr val="0082B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82BB"/>
                </a:solidFill>
                <a:latin typeface="Open Sans" panose="020B0606030504020204" pitchFamily="34" charset="0"/>
                <a:ea typeface="Open Sans" panose="020B0606030504020204" pitchFamily="34" charset="0"/>
                <a:cs typeface="Open Sans" panose="020B0606030504020204" pitchFamily="34" charset="0"/>
              </a:rPr>
              <a:t>Geography</a:t>
            </a:r>
            <a:endParaRPr kumimoji="0" lang="en-US" sz="2400" b="1" i="0" u="none" strike="noStrike" kern="1200" cap="none" spc="0" normalizeH="0" baseline="0" noProof="0" dirty="0">
              <a:ln>
                <a:noFill/>
              </a:ln>
              <a:solidFill>
                <a:srgbClr val="0082BB"/>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6" name="Rectangle: Rounded Corners 15">
            <a:extLst>
              <a:ext uri="{FF2B5EF4-FFF2-40B4-BE49-F238E27FC236}">
                <a16:creationId xmlns:a16="http://schemas.microsoft.com/office/drawing/2014/main" id="{29FA470D-F1D6-4348-BB81-66861A2D846D}"/>
              </a:ext>
            </a:extLst>
          </p:cNvPr>
          <p:cNvSpPr/>
          <p:nvPr/>
        </p:nvSpPr>
        <p:spPr>
          <a:xfrm>
            <a:off x="3301854" y="5229212"/>
            <a:ext cx="2512395" cy="1041276"/>
          </a:xfrm>
          <a:prstGeom prst="roundRect">
            <a:avLst/>
          </a:prstGeom>
          <a:solidFill>
            <a:schemeClr val="bg1"/>
          </a:solidFill>
          <a:ln>
            <a:solidFill>
              <a:srgbClr val="0082B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82BB"/>
                </a:solidFill>
                <a:effectLst/>
                <a:uLnTx/>
                <a:uFillTx/>
                <a:latin typeface="Open Sans" panose="020B0606030504020204" pitchFamily="34" charset="0"/>
                <a:ea typeface="Open Sans" panose="020B0606030504020204" pitchFamily="34" charset="0"/>
                <a:cs typeface="Open Sans" panose="020B0606030504020204" pitchFamily="34" charset="0"/>
              </a:rPr>
              <a:t>Anonymity</a:t>
            </a:r>
          </a:p>
        </p:txBody>
      </p:sp>
      <p:sp>
        <p:nvSpPr>
          <p:cNvPr id="19" name="Rectangle: Rounded Corners 18">
            <a:extLst>
              <a:ext uri="{FF2B5EF4-FFF2-40B4-BE49-F238E27FC236}">
                <a16:creationId xmlns:a16="http://schemas.microsoft.com/office/drawing/2014/main" id="{A780DEC3-D484-4884-83AF-6C7C61028E03}"/>
              </a:ext>
            </a:extLst>
          </p:cNvPr>
          <p:cNvSpPr/>
          <p:nvPr/>
        </p:nvSpPr>
        <p:spPr>
          <a:xfrm>
            <a:off x="1714873" y="2266909"/>
            <a:ext cx="2512395" cy="1041276"/>
          </a:xfrm>
          <a:prstGeom prst="roundRect">
            <a:avLst/>
          </a:prstGeom>
          <a:solidFill>
            <a:schemeClr val="bg1"/>
          </a:solidFill>
          <a:ln>
            <a:solidFill>
              <a:srgbClr val="0082B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82BB"/>
                </a:solidFill>
                <a:effectLst/>
                <a:uLnTx/>
                <a:uFillTx/>
                <a:latin typeface="Open Sans" panose="020B0606030504020204" pitchFamily="34" charset="0"/>
                <a:ea typeface="Open Sans" panose="020B0606030504020204" pitchFamily="34" charset="0"/>
                <a:cs typeface="Open Sans" panose="020B0606030504020204" pitchFamily="34" charset="0"/>
              </a:rPr>
              <a:t>Transaction Speed</a:t>
            </a:r>
          </a:p>
        </p:txBody>
      </p:sp>
      <p:sp>
        <p:nvSpPr>
          <p:cNvPr id="20" name="Rectangle: Rounded Corners 19">
            <a:extLst>
              <a:ext uri="{FF2B5EF4-FFF2-40B4-BE49-F238E27FC236}">
                <a16:creationId xmlns:a16="http://schemas.microsoft.com/office/drawing/2014/main" id="{1D0DC5AF-4E4E-472A-9378-D9DC336E91DC}"/>
              </a:ext>
            </a:extLst>
          </p:cNvPr>
          <p:cNvSpPr/>
          <p:nvPr/>
        </p:nvSpPr>
        <p:spPr>
          <a:xfrm>
            <a:off x="1407140" y="3744466"/>
            <a:ext cx="2512395" cy="1041276"/>
          </a:xfrm>
          <a:prstGeom prst="roundRect">
            <a:avLst/>
          </a:prstGeom>
          <a:solidFill>
            <a:schemeClr val="bg1"/>
          </a:solidFill>
          <a:ln>
            <a:solidFill>
              <a:srgbClr val="0082B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82BB"/>
                </a:solidFill>
                <a:effectLst/>
                <a:uLnTx/>
                <a:uFillTx/>
                <a:latin typeface="Open Sans" panose="020B0606030504020204" pitchFamily="34" charset="0"/>
                <a:ea typeface="Open Sans" panose="020B0606030504020204" pitchFamily="34" charset="0"/>
                <a:cs typeface="Open Sans" panose="020B0606030504020204" pitchFamily="34" charset="0"/>
              </a:rPr>
              <a:t>Inconsistency</a:t>
            </a:r>
          </a:p>
        </p:txBody>
      </p:sp>
      <p:sp>
        <p:nvSpPr>
          <p:cNvPr id="23" name="Rectangle: Rounded Corners 22">
            <a:extLst>
              <a:ext uri="{FF2B5EF4-FFF2-40B4-BE49-F238E27FC236}">
                <a16:creationId xmlns:a16="http://schemas.microsoft.com/office/drawing/2014/main" id="{624F557D-820C-4E32-89B0-5E1A3E5E5FCA}"/>
              </a:ext>
            </a:extLst>
          </p:cNvPr>
          <p:cNvSpPr/>
          <p:nvPr/>
        </p:nvSpPr>
        <p:spPr>
          <a:xfrm>
            <a:off x="4324525" y="3339769"/>
            <a:ext cx="3542949" cy="1496668"/>
          </a:xfrm>
          <a:prstGeom prst="roundRect">
            <a:avLst/>
          </a:prstGeom>
          <a:solidFill>
            <a:srgbClr val="F8A21D"/>
          </a:solidFill>
          <a:ln>
            <a:solidFill>
              <a:srgbClr val="F8A2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Themes of a Suspicious Transaction</a:t>
            </a:r>
          </a:p>
        </p:txBody>
      </p:sp>
      <p:sp>
        <p:nvSpPr>
          <p:cNvPr id="24" name="Rectangle: Rounded Corners 23">
            <a:extLst>
              <a:ext uri="{FF2B5EF4-FFF2-40B4-BE49-F238E27FC236}">
                <a16:creationId xmlns:a16="http://schemas.microsoft.com/office/drawing/2014/main" id="{73E7066D-2124-4E5D-AAEF-DFA0C06249A6}"/>
              </a:ext>
            </a:extLst>
          </p:cNvPr>
          <p:cNvSpPr/>
          <p:nvPr/>
        </p:nvSpPr>
        <p:spPr>
          <a:xfrm>
            <a:off x="6377752" y="5229212"/>
            <a:ext cx="2512395" cy="1041276"/>
          </a:xfrm>
          <a:prstGeom prst="roundRect">
            <a:avLst/>
          </a:prstGeom>
          <a:solidFill>
            <a:schemeClr val="bg1"/>
          </a:solidFill>
          <a:ln>
            <a:solidFill>
              <a:srgbClr val="0082B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82BB"/>
                </a:solidFill>
                <a:effectLst/>
                <a:uLnTx/>
                <a:uFillTx/>
                <a:latin typeface="Open Sans" panose="020B0606030504020204" pitchFamily="34" charset="0"/>
                <a:ea typeface="Open Sans" panose="020B0606030504020204" pitchFamily="34" charset="0"/>
                <a:cs typeface="Open Sans" panose="020B0606030504020204" pitchFamily="34" charset="0"/>
              </a:rPr>
              <a:t>Defaulting</a:t>
            </a:r>
          </a:p>
        </p:txBody>
      </p:sp>
    </p:spTree>
    <p:extLst>
      <p:ext uri="{BB962C8B-B14F-4D97-AF65-F5344CB8AC3E}">
        <p14:creationId xmlns:p14="http://schemas.microsoft.com/office/powerpoint/2010/main" val="16852329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15" grpId="0" animBg="1"/>
      <p:bldP spid="16" grpId="0" animBg="1"/>
      <p:bldP spid="19" grpId="0" animBg="1"/>
      <p:bldP spid="20" grpId="0" animBg="1"/>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t="-9000" b="-9000"/>
          </a:stretch>
        </a:blipFill>
        <a:effectLst/>
      </p:bgPr>
    </p:bg>
    <p:spTree>
      <p:nvGrpSpPr>
        <p:cNvPr id="1" name=""/>
        <p:cNvGrpSpPr/>
        <p:nvPr/>
      </p:nvGrpSpPr>
      <p:grpSpPr>
        <a:xfrm>
          <a:off x="0" y="0"/>
          <a:ext cx="0" cy="0"/>
          <a:chOff x="0" y="0"/>
          <a:chExt cx="0" cy="0"/>
        </a:xfrm>
      </p:grpSpPr>
      <p:sp>
        <p:nvSpPr>
          <p:cNvPr id="6" name="AutoShape 2">
            <a:extLst>
              <a:ext uri="{FF2B5EF4-FFF2-40B4-BE49-F238E27FC236}">
                <a16:creationId xmlns:a16="http://schemas.microsoft.com/office/drawing/2014/main" id="{9D7A6196-99A4-4CBF-8E0A-49F1B19B91C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 name="AutoShape 2">
            <a:extLst>
              <a:ext uri="{FF2B5EF4-FFF2-40B4-BE49-F238E27FC236}">
                <a16:creationId xmlns:a16="http://schemas.microsoft.com/office/drawing/2014/main" id="{1F8D86A8-2F8B-451E-B8D1-EF14FE00F57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 name="TextBox 1">
            <a:extLst>
              <a:ext uri="{FF2B5EF4-FFF2-40B4-BE49-F238E27FC236}">
                <a16:creationId xmlns:a16="http://schemas.microsoft.com/office/drawing/2014/main" id="{86364F1A-DF82-46A8-BC05-A67F6E2C07C9}"/>
              </a:ext>
            </a:extLst>
          </p:cNvPr>
          <p:cNvSpPr txBox="1"/>
          <p:nvPr/>
        </p:nvSpPr>
        <p:spPr>
          <a:xfrm>
            <a:off x="838200" y="1798270"/>
            <a:ext cx="10515600" cy="3046988"/>
          </a:xfrm>
          <a:prstGeom prst="rect">
            <a:avLst/>
          </a:prstGeom>
          <a:noFill/>
        </p:spPr>
        <p:txBody>
          <a:bodyPr wrap="square" rtlCol="0">
            <a:spAutoFit/>
          </a:bodyPr>
          <a:lstStyle/>
          <a:p>
            <a:pPr marL="571500" indent="-571500">
              <a:buFont typeface="Arial" panose="020B0604020202020204" pitchFamily="34" charset="0"/>
              <a:buChar char="•"/>
            </a:pPr>
            <a:r>
              <a:rPr lang="en-US" sz="3200" dirty="0">
                <a:latin typeface="Open Sans" panose="020B0606030504020204" pitchFamily="34" charset="0"/>
                <a:ea typeface="Open Sans" panose="020B0606030504020204" pitchFamily="34" charset="0"/>
                <a:cs typeface="Open Sans" panose="020B0606030504020204" pitchFamily="34" charset="0"/>
              </a:rPr>
              <a:t>STRs must be filed </a:t>
            </a:r>
            <a:r>
              <a:rPr lang="en-US" sz="3200" b="1" dirty="0">
                <a:latin typeface="Open Sans" panose="020B0606030504020204" pitchFamily="34" charset="0"/>
                <a:ea typeface="Open Sans" panose="020B0606030504020204" pitchFamily="34" charset="0"/>
                <a:cs typeface="Open Sans" panose="020B0606030504020204" pitchFamily="34" charset="0"/>
              </a:rPr>
              <a:t>as soon as practicable </a:t>
            </a:r>
            <a:r>
              <a:rPr lang="en-US" sz="3200" dirty="0">
                <a:latin typeface="Open Sans" panose="020B0606030504020204" pitchFamily="34" charset="0"/>
                <a:ea typeface="Open Sans" panose="020B0606030504020204" pitchFamily="34" charset="0"/>
                <a:cs typeface="Open Sans" panose="020B0606030504020204" pitchFamily="34" charset="0"/>
              </a:rPr>
              <a:t>after measures have been taken to establish reasonable grounds to suspect that a transaction is related to the commission of a money-laundering or terrorist-financing offence.</a:t>
            </a:r>
          </a:p>
          <a:p>
            <a:pPr marL="571500" indent="-571500">
              <a:buFont typeface="Arial" panose="020B0604020202020204" pitchFamily="34" charset="0"/>
              <a:buChar char="•"/>
            </a:pPr>
            <a:endParaRPr lang="en-US" sz="3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descr="Text&#10;&#10;Description automatically generated">
            <a:extLst>
              <a:ext uri="{FF2B5EF4-FFF2-40B4-BE49-F238E27FC236}">
                <a16:creationId xmlns:a16="http://schemas.microsoft.com/office/drawing/2014/main" id="{CA83C675-7E76-41BB-82EE-A2526566FF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2839" y="429809"/>
            <a:ext cx="2370961" cy="858330"/>
          </a:xfrm>
          <a:prstGeom prst="rect">
            <a:avLst/>
          </a:prstGeom>
        </p:spPr>
      </p:pic>
      <p:cxnSp>
        <p:nvCxnSpPr>
          <p:cNvPr id="9" name="Straight Connector 8">
            <a:extLst>
              <a:ext uri="{FF2B5EF4-FFF2-40B4-BE49-F238E27FC236}">
                <a16:creationId xmlns:a16="http://schemas.microsoft.com/office/drawing/2014/main" id="{F06E128B-AEC2-43AB-98A1-AFEDDEA7C048}"/>
              </a:ext>
            </a:extLst>
          </p:cNvPr>
          <p:cNvCxnSpPr>
            <a:cxnSpLocks/>
          </p:cNvCxnSpPr>
          <p:nvPr/>
        </p:nvCxnSpPr>
        <p:spPr>
          <a:xfrm>
            <a:off x="838200" y="1543204"/>
            <a:ext cx="10515600" cy="0"/>
          </a:xfrm>
          <a:prstGeom prst="line">
            <a:avLst/>
          </a:prstGeom>
          <a:ln w="19050">
            <a:solidFill>
              <a:srgbClr val="FAA21E"/>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997F6492-7A0C-4035-BD68-73759BB16E13}"/>
              </a:ext>
            </a:extLst>
          </p:cNvPr>
          <p:cNvSpPr txBox="1">
            <a:spLocks noChangeArrowheads="1"/>
          </p:cNvSpPr>
          <p:nvPr/>
        </p:nvSpPr>
        <p:spPr>
          <a:xfrm>
            <a:off x="826267" y="508636"/>
            <a:ext cx="8156572" cy="10412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dirty="0">
                <a:solidFill>
                  <a:srgbClr val="0082BB"/>
                </a:solidFill>
                <a:latin typeface="Open Sans" panose="020B0606030504020204" pitchFamily="34" charset="0"/>
                <a:ea typeface="Open Sans" panose="020B0606030504020204" pitchFamily="34" charset="0"/>
                <a:cs typeface="Open Sans" panose="020B0606030504020204" pitchFamily="34" charset="0"/>
              </a:rPr>
              <a:t>When to file an STR?</a:t>
            </a:r>
          </a:p>
        </p:txBody>
      </p:sp>
    </p:spTree>
    <p:extLst>
      <p:ext uri="{BB962C8B-B14F-4D97-AF65-F5344CB8AC3E}">
        <p14:creationId xmlns:p14="http://schemas.microsoft.com/office/powerpoint/2010/main" val="3812312127"/>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t="-9000" b="-9000"/>
          </a:stretch>
        </a:blipFill>
        <a:effectLst/>
      </p:bgPr>
    </p:bg>
    <p:spTree>
      <p:nvGrpSpPr>
        <p:cNvPr id="1" name=""/>
        <p:cNvGrpSpPr/>
        <p:nvPr/>
      </p:nvGrpSpPr>
      <p:grpSpPr>
        <a:xfrm>
          <a:off x="0" y="0"/>
          <a:ext cx="0" cy="0"/>
          <a:chOff x="0" y="0"/>
          <a:chExt cx="0" cy="0"/>
        </a:xfrm>
      </p:grpSpPr>
      <p:sp>
        <p:nvSpPr>
          <p:cNvPr id="6" name="AutoShape 2">
            <a:extLst>
              <a:ext uri="{FF2B5EF4-FFF2-40B4-BE49-F238E27FC236}">
                <a16:creationId xmlns:a16="http://schemas.microsoft.com/office/drawing/2014/main" id="{9D7A6196-99A4-4CBF-8E0A-49F1B19B91C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 name="AutoShape 2">
            <a:extLst>
              <a:ext uri="{FF2B5EF4-FFF2-40B4-BE49-F238E27FC236}">
                <a16:creationId xmlns:a16="http://schemas.microsoft.com/office/drawing/2014/main" id="{1F8D86A8-2F8B-451E-B8D1-EF14FE00F57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 name="TextBox 1">
            <a:extLst>
              <a:ext uri="{FF2B5EF4-FFF2-40B4-BE49-F238E27FC236}">
                <a16:creationId xmlns:a16="http://schemas.microsoft.com/office/drawing/2014/main" id="{86364F1A-DF82-46A8-BC05-A67F6E2C07C9}"/>
              </a:ext>
            </a:extLst>
          </p:cNvPr>
          <p:cNvSpPr txBox="1"/>
          <p:nvPr/>
        </p:nvSpPr>
        <p:spPr>
          <a:xfrm>
            <a:off x="838200" y="1798270"/>
            <a:ext cx="10515600" cy="3600986"/>
          </a:xfrm>
          <a:prstGeom prst="rect">
            <a:avLst/>
          </a:prstGeom>
          <a:noFill/>
        </p:spPr>
        <p:txBody>
          <a:bodyPr wrap="square" rtlCol="0">
            <a:spAutoFit/>
          </a:bodyPr>
          <a:lstStyle/>
          <a:p>
            <a:pPr marL="571500" indent="-571500">
              <a:buFont typeface="Arial" panose="020B0604020202020204" pitchFamily="34" charset="0"/>
              <a:buChar char="•"/>
            </a:pPr>
            <a:r>
              <a:rPr lang="en-US" sz="3200" dirty="0">
                <a:latin typeface="Open Sans" panose="020B0606030504020204" pitchFamily="34" charset="0"/>
                <a:ea typeface="Open Sans" panose="020B0606030504020204" pitchFamily="34" charset="0"/>
                <a:cs typeface="Open Sans" panose="020B0606030504020204" pitchFamily="34" charset="0"/>
              </a:rPr>
              <a:t>A well-completed STR will consider the following:</a:t>
            </a:r>
          </a:p>
          <a:p>
            <a:pPr marL="1028700" lvl="1" indent="-571500">
              <a:buFont typeface="Arial" panose="020B0604020202020204" pitchFamily="34" charset="0"/>
              <a:buChar char="•"/>
            </a:pPr>
            <a:r>
              <a:rPr lang="en-US" sz="2800" b="1" dirty="0">
                <a:latin typeface="Open Sans" panose="020B0606030504020204" pitchFamily="34" charset="0"/>
                <a:ea typeface="Open Sans" panose="020B0606030504020204" pitchFamily="34" charset="0"/>
                <a:cs typeface="Open Sans" panose="020B0606030504020204" pitchFamily="34" charset="0"/>
              </a:rPr>
              <a:t>parties</a:t>
            </a:r>
            <a:r>
              <a:rPr lang="en-US" sz="2800" dirty="0">
                <a:latin typeface="Open Sans" panose="020B0606030504020204" pitchFamily="34" charset="0"/>
                <a:ea typeface="Open Sans" panose="020B0606030504020204" pitchFamily="34" charset="0"/>
                <a:cs typeface="Open Sans" panose="020B0606030504020204" pitchFamily="34" charset="0"/>
              </a:rPr>
              <a:t> to the transaction </a:t>
            </a:r>
          </a:p>
          <a:p>
            <a:pPr marL="1028700" lvl="1" indent="-571500">
              <a:buFont typeface="Arial" panose="020B0604020202020204" pitchFamily="34" charset="0"/>
              <a:buChar char="•"/>
            </a:pPr>
            <a:r>
              <a:rPr lang="en-US" sz="2800" b="1" dirty="0">
                <a:latin typeface="Open Sans" panose="020B0606030504020204" pitchFamily="34" charset="0"/>
                <a:ea typeface="Open Sans" panose="020B0606030504020204" pitchFamily="34" charset="0"/>
                <a:cs typeface="Open Sans" panose="020B0606030504020204" pitchFamily="34" charset="0"/>
              </a:rPr>
              <a:t>when</a:t>
            </a:r>
            <a:r>
              <a:rPr lang="en-US" sz="2800" dirty="0">
                <a:latin typeface="Open Sans" panose="020B0606030504020204" pitchFamily="34" charset="0"/>
                <a:ea typeface="Open Sans" panose="020B0606030504020204" pitchFamily="34" charset="0"/>
                <a:cs typeface="Open Sans" panose="020B0606030504020204" pitchFamily="34" charset="0"/>
              </a:rPr>
              <a:t> the transaction was completed or attempted</a:t>
            </a:r>
          </a:p>
          <a:p>
            <a:pPr marL="1028700" lvl="1" indent="-571500">
              <a:buFont typeface="Arial" panose="020B0604020202020204" pitchFamily="34" charset="0"/>
              <a:buChar char="•"/>
            </a:pPr>
            <a:r>
              <a:rPr lang="en-US" sz="2800" b="1" dirty="0">
                <a:latin typeface="Open Sans" panose="020B0606030504020204" pitchFamily="34" charset="0"/>
                <a:ea typeface="Open Sans" panose="020B0606030504020204" pitchFamily="34" charset="0"/>
                <a:cs typeface="Open Sans" panose="020B0606030504020204" pitchFamily="34" charset="0"/>
              </a:rPr>
              <a:t>reason</a:t>
            </a:r>
            <a:r>
              <a:rPr lang="en-US" sz="2800" dirty="0">
                <a:latin typeface="Open Sans" panose="020B0606030504020204" pitchFamily="34" charset="0"/>
                <a:ea typeface="Open Sans" panose="020B0606030504020204" pitchFamily="34" charset="0"/>
                <a:cs typeface="Open Sans" panose="020B0606030504020204" pitchFamily="34" charset="0"/>
              </a:rPr>
              <a:t> it was not completed, if only attempted</a:t>
            </a:r>
          </a:p>
          <a:p>
            <a:pPr marL="1028700" lvl="1" indent="-571500">
              <a:buFont typeface="Arial" panose="020B0604020202020204" pitchFamily="34" charset="0"/>
              <a:buChar char="•"/>
            </a:pPr>
            <a:r>
              <a:rPr lang="en-US" sz="2800" b="1" dirty="0">
                <a:latin typeface="Open Sans" panose="020B0606030504020204" pitchFamily="34" charset="0"/>
                <a:ea typeface="Open Sans" panose="020B0606030504020204" pitchFamily="34" charset="0"/>
                <a:cs typeface="Open Sans" panose="020B0606030504020204" pitchFamily="34" charset="0"/>
              </a:rPr>
              <a:t>financial instruments or mechanisms </a:t>
            </a:r>
            <a:r>
              <a:rPr lang="en-US" sz="2800" dirty="0">
                <a:latin typeface="Open Sans" panose="020B0606030504020204" pitchFamily="34" charset="0"/>
                <a:ea typeface="Open Sans" panose="020B0606030504020204" pitchFamily="34" charset="0"/>
                <a:cs typeface="Open Sans" panose="020B0606030504020204" pitchFamily="34" charset="0"/>
              </a:rPr>
              <a:t>used</a:t>
            </a:r>
          </a:p>
          <a:p>
            <a:pPr marL="1028700" lvl="1" indent="-571500">
              <a:buFont typeface="Arial" panose="020B0604020202020204" pitchFamily="34" charset="0"/>
              <a:buChar char="•"/>
            </a:pPr>
            <a:r>
              <a:rPr lang="en-US" sz="2800" b="1" dirty="0">
                <a:latin typeface="Open Sans" panose="020B0606030504020204" pitchFamily="34" charset="0"/>
                <a:ea typeface="Open Sans" panose="020B0606030504020204" pitchFamily="34" charset="0"/>
                <a:cs typeface="Open Sans" panose="020B0606030504020204" pitchFamily="34" charset="0"/>
              </a:rPr>
              <a:t>where</a:t>
            </a:r>
            <a:r>
              <a:rPr lang="en-US" sz="2800" dirty="0">
                <a:latin typeface="Open Sans" panose="020B0606030504020204" pitchFamily="34" charset="0"/>
                <a:ea typeface="Open Sans" panose="020B0606030504020204" pitchFamily="34" charset="0"/>
                <a:cs typeface="Open Sans" panose="020B0606030504020204" pitchFamily="34" charset="0"/>
              </a:rPr>
              <a:t> the transaction took place</a:t>
            </a:r>
          </a:p>
          <a:p>
            <a:pPr marL="1028700" lvl="1" indent="-571500">
              <a:buFont typeface="Arial" panose="020B0604020202020204" pitchFamily="34" charset="0"/>
              <a:buChar char="•"/>
            </a:pPr>
            <a:r>
              <a:rPr lang="en-US" sz="2800" b="1" dirty="0">
                <a:latin typeface="Open Sans" panose="020B0606030504020204" pitchFamily="34" charset="0"/>
                <a:ea typeface="Open Sans" panose="020B0606030504020204" pitchFamily="34" charset="0"/>
                <a:cs typeface="Open Sans" panose="020B0606030504020204" pitchFamily="34" charset="0"/>
              </a:rPr>
              <a:t>grounds to suspect</a:t>
            </a:r>
          </a:p>
          <a:p>
            <a:pPr marL="1028700" lvl="1" indent="-571500">
              <a:buFont typeface="Arial" panose="020B0604020202020204" pitchFamily="34" charset="0"/>
              <a:buChar char="•"/>
            </a:pPr>
            <a:r>
              <a:rPr lang="en-US" sz="2800" b="1" dirty="0">
                <a:latin typeface="Open Sans" panose="020B0606030504020204" pitchFamily="34" charset="0"/>
                <a:ea typeface="Open Sans" panose="020B0606030504020204" pitchFamily="34" charset="0"/>
                <a:cs typeface="Open Sans" panose="020B0606030504020204" pitchFamily="34" charset="0"/>
              </a:rPr>
              <a:t>how</a:t>
            </a:r>
            <a:r>
              <a:rPr lang="en-US" sz="2800" dirty="0">
                <a:latin typeface="Open Sans" panose="020B0606030504020204" pitchFamily="34" charset="0"/>
                <a:ea typeface="Open Sans" panose="020B0606030504020204" pitchFamily="34" charset="0"/>
                <a:cs typeface="Open Sans" panose="020B0606030504020204" pitchFamily="34" charset="0"/>
              </a:rPr>
              <a:t> the transaction took place</a:t>
            </a:r>
          </a:p>
        </p:txBody>
      </p:sp>
      <p:pic>
        <p:nvPicPr>
          <p:cNvPr id="8" name="Picture 7" descr="Text&#10;&#10;Description automatically generated">
            <a:extLst>
              <a:ext uri="{FF2B5EF4-FFF2-40B4-BE49-F238E27FC236}">
                <a16:creationId xmlns:a16="http://schemas.microsoft.com/office/drawing/2014/main" id="{CA83C675-7E76-41BB-82EE-A2526566FF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2839" y="429809"/>
            <a:ext cx="2370961" cy="858330"/>
          </a:xfrm>
          <a:prstGeom prst="rect">
            <a:avLst/>
          </a:prstGeom>
        </p:spPr>
      </p:pic>
      <p:cxnSp>
        <p:nvCxnSpPr>
          <p:cNvPr id="9" name="Straight Connector 8">
            <a:extLst>
              <a:ext uri="{FF2B5EF4-FFF2-40B4-BE49-F238E27FC236}">
                <a16:creationId xmlns:a16="http://schemas.microsoft.com/office/drawing/2014/main" id="{F06E128B-AEC2-43AB-98A1-AFEDDEA7C048}"/>
              </a:ext>
            </a:extLst>
          </p:cNvPr>
          <p:cNvCxnSpPr>
            <a:cxnSpLocks/>
          </p:cNvCxnSpPr>
          <p:nvPr/>
        </p:nvCxnSpPr>
        <p:spPr>
          <a:xfrm>
            <a:off x="838200" y="1543204"/>
            <a:ext cx="10515600" cy="0"/>
          </a:xfrm>
          <a:prstGeom prst="line">
            <a:avLst/>
          </a:prstGeom>
          <a:ln w="19050">
            <a:solidFill>
              <a:srgbClr val="FAA21E"/>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997F6492-7A0C-4035-BD68-73759BB16E13}"/>
              </a:ext>
            </a:extLst>
          </p:cNvPr>
          <p:cNvSpPr txBox="1">
            <a:spLocks noChangeArrowheads="1"/>
          </p:cNvSpPr>
          <p:nvPr/>
        </p:nvSpPr>
        <p:spPr>
          <a:xfrm>
            <a:off x="826267" y="508636"/>
            <a:ext cx="8156572" cy="10412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dirty="0">
                <a:solidFill>
                  <a:srgbClr val="0082BB"/>
                </a:solidFill>
                <a:latin typeface="Open Sans" panose="020B0606030504020204" pitchFamily="34" charset="0"/>
                <a:ea typeface="Open Sans" panose="020B0606030504020204" pitchFamily="34" charset="0"/>
                <a:cs typeface="Open Sans" panose="020B0606030504020204" pitchFamily="34" charset="0"/>
              </a:rPr>
              <a:t>When to file an STR?</a:t>
            </a:r>
          </a:p>
        </p:txBody>
      </p:sp>
    </p:spTree>
    <p:extLst>
      <p:ext uri="{BB962C8B-B14F-4D97-AF65-F5344CB8AC3E}">
        <p14:creationId xmlns:p14="http://schemas.microsoft.com/office/powerpoint/2010/main" val="3055198765"/>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t="-9000" b="-9000"/>
          </a:stretch>
        </a:blipFill>
        <a:effectLst/>
      </p:bgPr>
    </p:bg>
    <p:spTree>
      <p:nvGrpSpPr>
        <p:cNvPr id="1" name=""/>
        <p:cNvGrpSpPr/>
        <p:nvPr/>
      </p:nvGrpSpPr>
      <p:grpSpPr>
        <a:xfrm>
          <a:off x="0" y="0"/>
          <a:ext cx="0" cy="0"/>
          <a:chOff x="0" y="0"/>
          <a:chExt cx="0" cy="0"/>
        </a:xfrm>
      </p:grpSpPr>
      <p:sp>
        <p:nvSpPr>
          <p:cNvPr id="6" name="AutoShape 2">
            <a:extLst>
              <a:ext uri="{FF2B5EF4-FFF2-40B4-BE49-F238E27FC236}">
                <a16:creationId xmlns:a16="http://schemas.microsoft.com/office/drawing/2014/main" id="{9D7A6196-99A4-4CBF-8E0A-49F1B19B91C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 name="AutoShape 2">
            <a:extLst>
              <a:ext uri="{FF2B5EF4-FFF2-40B4-BE49-F238E27FC236}">
                <a16:creationId xmlns:a16="http://schemas.microsoft.com/office/drawing/2014/main" id="{1F8D86A8-2F8B-451E-B8D1-EF14FE00F57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 name="TextBox 1">
            <a:extLst>
              <a:ext uri="{FF2B5EF4-FFF2-40B4-BE49-F238E27FC236}">
                <a16:creationId xmlns:a16="http://schemas.microsoft.com/office/drawing/2014/main" id="{86364F1A-DF82-46A8-BC05-A67F6E2C07C9}"/>
              </a:ext>
            </a:extLst>
          </p:cNvPr>
          <p:cNvSpPr txBox="1"/>
          <p:nvPr/>
        </p:nvSpPr>
        <p:spPr>
          <a:xfrm>
            <a:off x="838200" y="1798270"/>
            <a:ext cx="10515600" cy="2062103"/>
          </a:xfrm>
          <a:prstGeom prst="rect">
            <a:avLst/>
          </a:prstGeom>
          <a:noFill/>
        </p:spPr>
        <p:txBody>
          <a:bodyPr wrap="square" rtlCol="0">
            <a:spAutoFit/>
          </a:bodyPr>
          <a:lstStyle/>
          <a:p>
            <a:pPr marL="571500" indent="-571500">
              <a:buFont typeface="Arial" panose="020B0604020202020204" pitchFamily="34" charset="0"/>
              <a:buChar char="•"/>
            </a:pPr>
            <a:r>
              <a:rPr lang="en-US" sz="3200" dirty="0">
                <a:latin typeface="Open Sans" panose="020B0606030504020204" pitchFamily="34" charset="0"/>
                <a:ea typeface="Open Sans" panose="020B0606030504020204" pitchFamily="34" charset="0"/>
                <a:cs typeface="Open Sans" panose="020B0606030504020204" pitchFamily="34" charset="0"/>
              </a:rPr>
              <a:t>When you are dealing with one of your clients and they do something to raise your level of suspicion and you think you might need to file an STR, what would you do?</a:t>
            </a:r>
          </a:p>
        </p:txBody>
      </p:sp>
      <p:pic>
        <p:nvPicPr>
          <p:cNvPr id="8" name="Picture 7" descr="Text&#10;&#10;Description automatically generated">
            <a:extLst>
              <a:ext uri="{FF2B5EF4-FFF2-40B4-BE49-F238E27FC236}">
                <a16:creationId xmlns:a16="http://schemas.microsoft.com/office/drawing/2014/main" id="{CA83C675-7E76-41BB-82EE-A2526566FF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2839" y="429809"/>
            <a:ext cx="2370961" cy="858330"/>
          </a:xfrm>
          <a:prstGeom prst="rect">
            <a:avLst/>
          </a:prstGeom>
        </p:spPr>
      </p:pic>
      <p:cxnSp>
        <p:nvCxnSpPr>
          <p:cNvPr id="9" name="Straight Connector 8">
            <a:extLst>
              <a:ext uri="{FF2B5EF4-FFF2-40B4-BE49-F238E27FC236}">
                <a16:creationId xmlns:a16="http://schemas.microsoft.com/office/drawing/2014/main" id="{F06E128B-AEC2-43AB-98A1-AFEDDEA7C048}"/>
              </a:ext>
            </a:extLst>
          </p:cNvPr>
          <p:cNvCxnSpPr>
            <a:cxnSpLocks/>
          </p:cNvCxnSpPr>
          <p:nvPr/>
        </p:nvCxnSpPr>
        <p:spPr>
          <a:xfrm>
            <a:off x="838200" y="1543204"/>
            <a:ext cx="10515600" cy="0"/>
          </a:xfrm>
          <a:prstGeom prst="line">
            <a:avLst/>
          </a:prstGeom>
          <a:ln w="19050">
            <a:solidFill>
              <a:srgbClr val="FAA21E"/>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997F6492-7A0C-4035-BD68-73759BB16E13}"/>
              </a:ext>
            </a:extLst>
          </p:cNvPr>
          <p:cNvSpPr txBox="1">
            <a:spLocks noChangeArrowheads="1"/>
          </p:cNvSpPr>
          <p:nvPr/>
        </p:nvSpPr>
        <p:spPr>
          <a:xfrm>
            <a:off x="826267" y="508636"/>
            <a:ext cx="8156572" cy="104127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dirty="0">
                <a:solidFill>
                  <a:srgbClr val="0082BB"/>
                </a:solidFill>
                <a:latin typeface="Open Sans" panose="020B0606030504020204" pitchFamily="34" charset="0"/>
                <a:ea typeface="Open Sans" panose="020B0606030504020204" pitchFamily="34" charset="0"/>
                <a:cs typeface="Open Sans" panose="020B0606030504020204" pitchFamily="34" charset="0"/>
              </a:rPr>
              <a:t>Filing an STR – What would you do?</a:t>
            </a:r>
          </a:p>
        </p:txBody>
      </p:sp>
    </p:spTree>
    <p:extLst>
      <p:ext uri="{BB962C8B-B14F-4D97-AF65-F5344CB8AC3E}">
        <p14:creationId xmlns:p14="http://schemas.microsoft.com/office/powerpoint/2010/main" val="3505204959"/>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t="-9000" b="-9000"/>
          </a:stretch>
        </a:blipFill>
        <a:effectLst/>
      </p:bgPr>
    </p:bg>
    <p:spTree>
      <p:nvGrpSpPr>
        <p:cNvPr id="1" name=""/>
        <p:cNvGrpSpPr/>
        <p:nvPr/>
      </p:nvGrpSpPr>
      <p:grpSpPr>
        <a:xfrm>
          <a:off x="0" y="0"/>
          <a:ext cx="0" cy="0"/>
          <a:chOff x="0" y="0"/>
          <a:chExt cx="0" cy="0"/>
        </a:xfrm>
      </p:grpSpPr>
      <p:sp>
        <p:nvSpPr>
          <p:cNvPr id="6" name="AutoShape 2">
            <a:extLst>
              <a:ext uri="{FF2B5EF4-FFF2-40B4-BE49-F238E27FC236}">
                <a16:creationId xmlns:a16="http://schemas.microsoft.com/office/drawing/2014/main" id="{9D7A6196-99A4-4CBF-8E0A-49F1B19B91C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 name="AutoShape 2">
            <a:extLst>
              <a:ext uri="{FF2B5EF4-FFF2-40B4-BE49-F238E27FC236}">
                <a16:creationId xmlns:a16="http://schemas.microsoft.com/office/drawing/2014/main" id="{1F8D86A8-2F8B-451E-B8D1-EF14FE00F57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 name="TextBox 1">
            <a:extLst>
              <a:ext uri="{FF2B5EF4-FFF2-40B4-BE49-F238E27FC236}">
                <a16:creationId xmlns:a16="http://schemas.microsoft.com/office/drawing/2014/main" id="{86364F1A-DF82-46A8-BC05-A67F6E2C07C9}"/>
              </a:ext>
            </a:extLst>
          </p:cNvPr>
          <p:cNvSpPr txBox="1"/>
          <p:nvPr/>
        </p:nvSpPr>
        <p:spPr>
          <a:xfrm>
            <a:off x="838200" y="1806362"/>
            <a:ext cx="10515600" cy="4883388"/>
          </a:xfrm>
          <a:prstGeom prst="rect">
            <a:avLst/>
          </a:prstGeom>
          <a:noFill/>
        </p:spPr>
        <p:txBody>
          <a:bodyPr wrap="square" rtlCol="0">
            <a:spAutoFit/>
          </a:bodyPr>
          <a:lstStyle/>
          <a:p>
            <a:pPr marL="571500" indent="-571500">
              <a:spcBef>
                <a:spcPts val="800"/>
              </a:spcBef>
              <a:buFont typeface="Arial" panose="020B0604020202020204" pitchFamily="34" charset="0"/>
              <a:buChar char="•"/>
            </a:pPr>
            <a:r>
              <a:rPr lang="en-US" sz="2600" dirty="0">
                <a:latin typeface="Open Sans" panose="020B0606030504020204" pitchFamily="34" charset="0"/>
                <a:ea typeface="Open Sans" panose="020B0606030504020204" pitchFamily="34" charset="0"/>
                <a:cs typeface="Open Sans" panose="020B0606030504020204" pitchFamily="34" charset="0"/>
              </a:rPr>
              <a:t>Client identification information not included elsewhere</a:t>
            </a:r>
          </a:p>
          <a:p>
            <a:pPr marL="571500" indent="-571500">
              <a:spcBef>
                <a:spcPts val="800"/>
              </a:spcBef>
              <a:buFont typeface="Arial" panose="020B0604020202020204" pitchFamily="34" charset="0"/>
              <a:buChar char="•"/>
            </a:pPr>
            <a:r>
              <a:rPr lang="en-US" sz="2600" dirty="0">
                <a:latin typeface="Open Sans" panose="020B0606030504020204" pitchFamily="34" charset="0"/>
                <a:ea typeface="Open Sans" panose="020B0606030504020204" pitchFamily="34" charset="0"/>
                <a:cs typeface="Open Sans" panose="020B0606030504020204" pitchFamily="34" charset="0"/>
              </a:rPr>
              <a:t>Clarification or further explanation of info included elsewhere</a:t>
            </a:r>
          </a:p>
          <a:p>
            <a:pPr marL="571500" indent="-571500">
              <a:spcBef>
                <a:spcPts val="800"/>
              </a:spcBef>
              <a:buFont typeface="Arial" panose="020B0604020202020204" pitchFamily="34" charset="0"/>
              <a:buChar char="•"/>
            </a:pPr>
            <a:r>
              <a:rPr lang="en-US" sz="2600" dirty="0">
                <a:latin typeface="Open Sans" panose="020B0606030504020204" pitchFamily="34" charset="0"/>
                <a:ea typeface="Open Sans" panose="020B0606030504020204" pitchFamily="34" charset="0"/>
                <a:cs typeface="Open Sans" panose="020B0606030504020204" pitchFamily="34" charset="0"/>
              </a:rPr>
              <a:t>Electronic transfer details </a:t>
            </a:r>
          </a:p>
          <a:p>
            <a:pPr marL="571500" indent="-571500">
              <a:spcBef>
                <a:spcPts val="800"/>
              </a:spcBef>
              <a:buFont typeface="Arial" panose="020B0604020202020204" pitchFamily="34" charset="0"/>
              <a:buChar char="•"/>
            </a:pPr>
            <a:r>
              <a:rPr lang="en-US" sz="2600" dirty="0">
                <a:latin typeface="Open Sans" panose="020B0606030504020204" pitchFamily="34" charset="0"/>
                <a:ea typeface="Open Sans" panose="020B0606030504020204" pitchFamily="34" charset="0"/>
                <a:cs typeface="Open Sans" panose="020B0606030504020204" pitchFamily="34" charset="0"/>
              </a:rPr>
              <a:t>Client history and relevant client interactions</a:t>
            </a:r>
          </a:p>
          <a:p>
            <a:pPr marL="571500" indent="-571500">
              <a:spcBef>
                <a:spcPts val="800"/>
              </a:spcBef>
              <a:buFont typeface="Arial" panose="020B0604020202020204" pitchFamily="34" charset="0"/>
              <a:buChar char="•"/>
            </a:pPr>
            <a:r>
              <a:rPr lang="en-US" sz="2600" dirty="0">
                <a:latin typeface="Open Sans" panose="020B0606030504020204" pitchFamily="34" charset="0"/>
                <a:ea typeface="Open Sans" panose="020B0606030504020204" pitchFamily="34" charset="0"/>
                <a:cs typeface="Open Sans" panose="020B0606030504020204" pitchFamily="34" charset="0"/>
              </a:rPr>
              <a:t>Links to other people, businesses or accounts</a:t>
            </a:r>
          </a:p>
          <a:p>
            <a:pPr marL="571500" indent="-571500">
              <a:spcBef>
                <a:spcPts val="800"/>
              </a:spcBef>
              <a:buFont typeface="Arial" panose="020B0604020202020204" pitchFamily="34" charset="0"/>
              <a:buChar char="•"/>
            </a:pPr>
            <a:r>
              <a:rPr lang="en-US" sz="2600" dirty="0">
                <a:latin typeface="Open Sans" panose="020B0606030504020204" pitchFamily="34" charset="0"/>
                <a:ea typeface="Open Sans" panose="020B0606030504020204" pitchFamily="34" charset="0"/>
                <a:cs typeface="Open Sans" panose="020B0606030504020204" pitchFamily="34" charset="0"/>
              </a:rPr>
              <a:t>Purpose of the transaction</a:t>
            </a:r>
          </a:p>
          <a:p>
            <a:pPr marL="571500" indent="-571500">
              <a:spcBef>
                <a:spcPts val="800"/>
              </a:spcBef>
              <a:buFont typeface="Arial" panose="020B0604020202020204" pitchFamily="34" charset="0"/>
              <a:buChar char="•"/>
            </a:pPr>
            <a:r>
              <a:rPr lang="en-US" sz="2600" dirty="0">
                <a:latin typeface="Open Sans" panose="020B0606030504020204" pitchFamily="34" charset="0"/>
                <a:ea typeface="Open Sans" panose="020B0606030504020204" pitchFamily="34" charset="0"/>
                <a:cs typeface="Open Sans" panose="020B0606030504020204" pitchFamily="34" charset="0"/>
              </a:rPr>
              <a:t>ML/TF indicators that assisted in the assessment</a:t>
            </a:r>
          </a:p>
          <a:p>
            <a:pPr marL="571500" indent="-571500">
              <a:spcBef>
                <a:spcPts val="800"/>
              </a:spcBef>
              <a:buFont typeface="Arial" panose="020B0604020202020204" pitchFamily="34" charset="0"/>
              <a:buChar char="•"/>
            </a:pPr>
            <a:r>
              <a:rPr lang="en-US" sz="2600" dirty="0">
                <a:latin typeface="Open Sans" panose="020B0606030504020204" pitchFamily="34" charset="0"/>
                <a:ea typeface="Open Sans" panose="020B0606030504020204" pitchFamily="34" charset="0"/>
                <a:cs typeface="Open Sans" panose="020B0606030504020204" pitchFamily="34" charset="0"/>
              </a:rPr>
              <a:t>Publicly available information that prompted the assessment </a:t>
            </a:r>
          </a:p>
          <a:p>
            <a:pPr marL="571500" indent="-571500">
              <a:spcBef>
                <a:spcPts val="800"/>
              </a:spcBef>
              <a:buFont typeface="Arial" panose="020B0604020202020204" pitchFamily="34" charset="0"/>
              <a:buChar char="•"/>
            </a:pPr>
            <a:r>
              <a:rPr lang="en-US" sz="2600" dirty="0">
                <a:latin typeface="Open Sans" panose="020B0606030504020204" pitchFamily="34" charset="0"/>
                <a:ea typeface="Open Sans" panose="020B0606030504020204" pitchFamily="34" charset="0"/>
                <a:cs typeface="Open Sans" panose="020B0606030504020204" pitchFamily="34" charset="0"/>
              </a:rPr>
              <a:t>Why an attempted transaction was not completed </a:t>
            </a:r>
          </a:p>
          <a:p>
            <a:pPr marL="457200" indent="-457200">
              <a:buFont typeface="Arial" panose="020B0604020202020204" pitchFamily="34" charset="0"/>
              <a:buChar char="•"/>
            </a:pP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descr="Text&#10;&#10;Description automatically generated">
            <a:extLst>
              <a:ext uri="{FF2B5EF4-FFF2-40B4-BE49-F238E27FC236}">
                <a16:creationId xmlns:a16="http://schemas.microsoft.com/office/drawing/2014/main" id="{CA83C675-7E76-41BB-82EE-A2526566FF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2839" y="429809"/>
            <a:ext cx="2370961" cy="858330"/>
          </a:xfrm>
          <a:prstGeom prst="rect">
            <a:avLst/>
          </a:prstGeom>
        </p:spPr>
      </p:pic>
      <p:cxnSp>
        <p:nvCxnSpPr>
          <p:cNvPr id="9" name="Straight Connector 8">
            <a:extLst>
              <a:ext uri="{FF2B5EF4-FFF2-40B4-BE49-F238E27FC236}">
                <a16:creationId xmlns:a16="http://schemas.microsoft.com/office/drawing/2014/main" id="{F06E128B-AEC2-43AB-98A1-AFEDDEA7C048}"/>
              </a:ext>
            </a:extLst>
          </p:cNvPr>
          <p:cNvCxnSpPr>
            <a:cxnSpLocks/>
          </p:cNvCxnSpPr>
          <p:nvPr/>
        </p:nvCxnSpPr>
        <p:spPr>
          <a:xfrm>
            <a:off x="838200" y="1543204"/>
            <a:ext cx="10515600" cy="0"/>
          </a:xfrm>
          <a:prstGeom prst="line">
            <a:avLst/>
          </a:prstGeom>
          <a:ln w="19050">
            <a:solidFill>
              <a:srgbClr val="FAA21E"/>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997F6492-7A0C-4035-BD68-73759BB16E13}"/>
              </a:ext>
            </a:extLst>
          </p:cNvPr>
          <p:cNvSpPr txBox="1">
            <a:spLocks noChangeArrowheads="1"/>
          </p:cNvSpPr>
          <p:nvPr/>
        </p:nvSpPr>
        <p:spPr>
          <a:xfrm>
            <a:off x="826267" y="508636"/>
            <a:ext cx="8156572" cy="1041276"/>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dirty="0">
                <a:solidFill>
                  <a:srgbClr val="0082BB"/>
                </a:solidFill>
                <a:latin typeface="Open Sans" panose="020B0606030504020204" pitchFamily="34" charset="0"/>
                <a:ea typeface="Open Sans" panose="020B0606030504020204" pitchFamily="34" charset="0"/>
                <a:cs typeface="Open Sans" panose="020B0606030504020204" pitchFamily="34" charset="0"/>
              </a:rPr>
              <a:t>Characteristics of a good STR</a:t>
            </a:r>
          </a:p>
        </p:txBody>
      </p:sp>
    </p:spTree>
    <p:extLst>
      <p:ext uri="{BB962C8B-B14F-4D97-AF65-F5344CB8AC3E}">
        <p14:creationId xmlns:p14="http://schemas.microsoft.com/office/powerpoint/2010/main" val="3983146249"/>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l="-7000" r="-7000" b="-2000"/>
          </a:stretch>
        </a:blipFill>
        <a:effectLst/>
      </p:bgPr>
    </p:bg>
    <p:spTree>
      <p:nvGrpSpPr>
        <p:cNvPr id="1" name=""/>
        <p:cNvGrpSpPr/>
        <p:nvPr/>
      </p:nvGrpSpPr>
      <p:grpSpPr>
        <a:xfrm>
          <a:off x="0" y="0"/>
          <a:ext cx="0" cy="0"/>
          <a:chOff x="0" y="0"/>
          <a:chExt cx="0" cy="0"/>
        </a:xfrm>
      </p:grpSpPr>
      <p:sp>
        <p:nvSpPr>
          <p:cNvPr id="6" name="AutoShape 2">
            <a:extLst>
              <a:ext uri="{FF2B5EF4-FFF2-40B4-BE49-F238E27FC236}">
                <a16:creationId xmlns:a16="http://schemas.microsoft.com/office/drawing/2014/main" id="{9D7A6196-99A4-4CBF-8E0A-49F1B19B91C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 name="AutoShape 2">
            <a:extLst>
              <a:ext uri="{FF2B5EF4-FFF2-40B4-BE49-F238E27FC236}">
                <a16:creationId xmlns:a16="http://schemas.microsoft.com/office/drawing/2014/main" id="{1F8D86A8-2F8B-451E-B8D1-EF14FE00F57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 name="TextBox 1">
            <a:extLst>
              <a:ext uri="{FF2B5EF4-FFF2-40B4-BE49-F238E27FC236}">
                <a16:creationId xmlns:a16="http://schemas.microsoft.com/office/drawing/2014/main" id="{86364F1A-DF82-46A8-BC05-A67F6E2C07C9}"/>
              </a:ext>
            </a:extLst>
          </p:cNvPr>
          <p:cNvSpPr txBox="1"/>
          <p:nvPr/>
        </p:nvSpPr>
        <p:spPr>
          <a:xfrm>
            <a:off x="838200" y="1806362"/>
            <a:ext cx="10515600" cy="2780248"/>
          </a:xfrm>
          <a:prstGeom prst="rect">
            <a:avLst/>
          </a:prstGeom>
          <a:noFill/>
        </p:spPr>
        <p:txBody>
          <a:bodyPr wrap="square" rtlCol="0">
            <a:spAutoFit/>
          </a:bodyPr>
          <a:lstStyle/>
          <a:p>
            <a:pPr marL="571500" indent="-571500">
              <a:spcBef>
                <a:spcPts val="800"/>
              </a:spcBef>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You are required to conduct ongoing monitoring of your business relationships to detect suspicious transactions.</a:t>
            </a:r>
          </a:p>
          <a:p>
            <a:pPr marL="571500" indent="-571500">
              <a:spcBef>
                <a:spcPts val="800"/>
              </a:spcBef>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The concept of ongoing monitoring in terms of real estate transactions is probably best characterized by the regular monitoring of publicly available information.  </a:t>
            </a:r>
          </a:p>
          <a:p>
            <a:pPr marL="457200" indent="-457200">
              <a:buFont typeface="Arial" panose="020B0604020202020204" pitchFamily="34" charset="0"/>
              <a:buChar char="•"/>
            </a:pPr>
            <a:endParaRPr lang="en-US" sz="2800" dirty="0">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descr="Text&#10;&#10;Description automatically generated">
            <a:extLst>
              <a:ext uri="{FF2B5EF4-FFF2-40B4-BE49-F238E27FC236}">
                <a16:creationId xmlns:a16="http://schemas.microsoft.com/office/drawing/2014/main" id="{CA83C675-7E76-41BB-82EE-A2526566FF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2839" y="429809"/>
            <a:ext cx="2370961" cy="858330"/>
          </a:xfrm>
          <a:prstGeom prst="rect">
            <a:avLst/>
          </a:prstGeom>
        </p:spPr>
      </p:pic>
      <p:cxnSp>
        <p:nvCxnSpPr>
          <p:cNvPr id="9" name="Straight Connector 8">
            <a:extLst>
              <a:ext uri="{FF2B5EF4-FFF2-40B4-BE49-F238E27FC236}">
                <a16:creationId xmlns:a16="http://schemas.microsoft.com/office/drawing/2014/main" id="{F06E128B-AEC2-43AB-98A1-AFEDDEA7C048}"/>
              </a:ext>
            </a:extLst>
          </p:cNvPr>
          <p:cNvCxnSpPr>
            <a:cxnSpLocks/>
          </p:cNvCxnSpPr>
          <p:nvPr/>
        </p:nvCxnSpPr>
        <p:spPr>
          <a:xfrm>
            <a:off x="838200" y="1543204"/>
            <a:ext cx="10515600" cy="0"/>
          </a:xfrm>
          <a:prstGeom prst="line">
            <a:avLst/>
          </a:prstGeom>
          <a:ln w="19050">
            <a:solidFill>
              <a:srgbClr val="FAA21E"/>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997F6492-7A0C-4035-BD68-73759BB16E13}"/>
              </a:ext>
            </a:extLst>
          </p:cNvPr>
          <p:cNvSpPr txBox="1">
            <a:spLocks noChangeArrowheads="1"/>
          </p:cNvSpPr>
          <p:nvPr/>
        </p:nvSpPr>
        <p:spPr>
          <a:xfrm>
            <a:off x="826267" y="508636"/>
            <a:ext cx="8156572" cy="10412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dirty="0">
                <a:solidFill>
                  <a:srgbClr val="0082BB"/>
                </a:solidFill>
                <a:latin typeface="Open Sans" panose="020B0606030504020204" pitchFamily="34" charset="0"/>
                <a:ea typeface="Open Sans" panose="020B0606030504020204" pitchFamily="34" charset="0"/>
                <a:cs typeface="Open Sans" panose="020B0606030504020204" pitchFamily="34" charset="0"/>
              </a:rPr>
              <a:t>Ongoing monitoring</a:t>
            </a:r>
          </a:p>
        </p:txBody>
      </p:sp>
    </p:spTree>
    <p:extLst>
      <p:ext uri="{BB962C8B-B14F-4D97-AF65-F5344CB8AC3E}">
        <p14:creationId xmlns:p14="http://schemas.microsoft.com/office/powerpoint/2010/main" val="3147943316"/>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4000" b="-13000"/>
          </a:stretch>
        </a:blipFill>
        <a:effectLst/>
      </p:bgPr>
    </p:bg>
    <p:spTree>
      <p:nvGrpSpPr>
        <p:cNvPr id="1" name=""/>
        <p:cNvGrpSpPr/>
        <p:nvPr/>
      </p:nvGrpSpPr>
      <p:grpSpPr>
        <a:xfrm>
          <a:off x="0" y="0"/>
          <a:ext cx="0" cy="0"/>
          <a:chOff x="0" y="0"/>
          <a:chExt cx="0" cy="0"/>
        </a:xfrm>
      </p:grpSpPr>
      <p:sp>
        <p:nvSpPr>
          <p:cNvPr id="6" name="AutoShape 2">
            <a:extLst>
              <a:ext uri="{FF2B5EF4-FFF2-40B4-BE49-F238E27FC236}">
                <a16:creationId xmlns:a16="http://schemas.microsoft.com/office/drawing/2014/main" id="{9D7A6196-99A4-4CBF-8E0A-49F1B19B91C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 name="AutoShape 2">
            <a:extLst>
              <a:ext uri="{FF2B5EF4-FFF2-40B4-BE49-F238E27FC236}">
                <a16:creationId xmlns:a16="http://schemas.microsoft.com/office/drawing/2014/main" id="{1F8D86A8-2F8B-451E-B8D1-EF14FE00F57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 name="TextBox 1">
            <a:extLst>
              <a:ext uri="{FF2B5EF4-FFF2-40B4-BE49-F238E27FC236}">
                <a16:creationId xmlns:a16="http://schemas.microsoft.com/office/drawing/2014/main" id="{86364F1A-DF82-46A8-BC05-A67F6E2C07C9}"/>
              </a:ext>
            </a:extLst>
          </p:cNvPr>
          <p:cNvSpPr txBox="1"/>
          <p:nvPr/>
        </p:nvSpPr>
        <p:spPr>
          <a:xfrm>
            <a:off x="838200" y="1806362"/>
            <a:ext cx="10515600" cy="3570208"/>
          </a:xfrm>
          <a:prstGeom prst="rect">
            <a:avLst/>
          </a:prstGeom>
          <a:noFill/>
        </p:spPr>
        <p:txBody>
          <a:bodyPr wrap="square" rtlCol="0">
            <a:spAutoFit/>
          </a:bodyPr>
          <a:lstStyle/>
          <a:p>
            <a:pPr marL="571500" indent="-571500">
              <a:spcBef>
                <a:spcPts val="800"/>
              </a:spcBef>
              <a:buFont typeface="Arial" panose="020B0604020202020204" pitchFamily="34" charset="0"/>
              <a:buChar char="•"/>
            </a:pPr>
            <a:r>
              <a:rPr lang="en-US" sz="2600" dirty="0">
                <a:latin typeface="Open Sans" panose="020B0606030504020204" pitchFamily="34" charset="0"/>
                <a:ea typeface="Open Sans" panose="020B0606030504020204" pitchFamily="34" charset="0"/>
                <a:cs typeface="Open Sans" panose="020B0606030504020204" pitchFamily="34" charset="0"/>
                <a:hlinkClick r:id="rId4"/>
              </a:rPr>
              <a:t>Operational brief: Indicators of money laundering in financial transactions related to real estate (FINTRAC)</a:t>
            </a:r>
            <a:endParaRPr lang="en-US" sz="2600" dirty="0">
              <a:latin typeface="Open Sans" panose="020B0606030504020204" pitchFamily="34" charset="0"/>
              <a:ea typeface="Open Sans" panose="020B0606030504020204" pitchFamily="34" charset="0"/>
              <a:cs typeface="Open Sans" panose="020B0606030504020204" pitchFamily="34" charset="0"/>
            </a:endParaRPr>
          </a:p>
          <a:p>
            <a:pPr marL="571500" indent="-571500">
              <a:spcBef>
                <a:spcPts val="800"/>
              </a:spcBef>
              <a:buFont typeface="Arial" panose="020B0604020202020204" pitchFamily="34" charset="0"/>
              <a:buChar char="•"/>
            </a:pPr>
            <a:r>
              <a:rPr lang="en-US" sz="2600" dirty="0">
                <a:latin typeface="Open Sans" panose="020B0606030504020204" pitchFamily="34" charset="0"/>
                <a:ea typeface="Open Sans" panose="020B0606030504020204" pitchFamily="34" charset="0"/>
                <a:cs typeface="Open Sans" panose="020B0606030504020204" pitchFamily="34" charset="0"/>
                <a:hlinkClick r:id="rId5"/>
              </a:rPr>
              <a:t>Money laundering and terrorist financing indicators - Money services businesses (FINTRAC)</a:t>
            </a:r>
            <a:endParaRPr lang="en-US" sz="2600" dirty="0">
              <a:latin typeface="Open Sans" panose="020B0606030504020204" pitchFamily="34" charset="0"/>
              <a:ea typeface="Open Sans" panose="020B0606030504020204" pitchFamily="34" charset="0"/>
              <a:cs typeface="Open Sans" panose="020B0606030504020204" pitchFamily="34" charset="0"/>
            </a:endParaRPr>
          </a:p>
          <a:p>
            <a:pPr marL="571500" indent="-571500">
              <a:spcBef>
                <a:spcPts val="800"/>
              </a:spcBef>
              <a:buFont typeface="Arial" panose="020B0604020202020204" pitchFamily="34" charset="0"/>
              <a:buChar char="•"/>
            </a:pPr>
            <a:r>
              <a:rPr lang="en-US" sz="2600" dirty="0">
                <a:latin typeface="Open Sans" panose="020B0606030504020204" pitchFamily="34" charset="0"/>
                <a:ea typeface="Open Sans" panose="020B0606030504020204" pitchFamily="34" charset="0"/>
                <a:cs typeface="Open Sans" panose="020B0606030504020204" pitchFamily="34" charset="0"/>
                <a:hlinkClick r:id="rId6"/>
              </a:rPr>
              <a:t>Money Laundering &amp; Terrorist Financing Through the Real Estate Sector (Financial Action Task Force)</a:t>
            </a:r>
            <a:endParaRPr lang="en-US" sz="2600" dirty="0">
              <a:latin typeface="Open Sans" panose="020B0606030504020204" pitchFamily="34" charset="0"/>
              <a:ea typeface="Open Sans" panose="020B0606030504020204" pitchFamily="34" charset="0"/>
              <a:cs typeface="Open Sans" panose="020B0606030504020204" pitchFamily="34" charset="0"/>
            </a:endParaRPr>
          </a:p>
          <a:p>
            <a:pPr marL="571500" indent="-571500">
              <a:spcBef>
                <a:spcPts val="800"/>
              </a:spcBef>
              <a:buFont typeface="Arial" panose="020B0604020202020204" pitchFamily="34" charset="0"/>
              <a:buChar char="•"/>
            </a:pPr>
            <a:r>
              <a:rPr lang="en-US" sz="2600" dirty="0">
                <a:latin typeface="Open Sans" panose="020B0606030504020204" pitchFamily="34" charset="0"/>
                <a:ea typeface="Open Sans" panose="020B0606030504020204" pitchFamily="34" charset="0"/>
                <a:cs typeface="Open Sans" panose="020B0606030504020204" pitchFamily="34" charset="0"/>
              </a:rPr>
              <a:t>Our brokerage’s FINTRAC compliance policies &amp; procedures</a:t>
            </a:r>
          </a:p>
          <a:p>
            <a:pPr marL="457200" indent="-457200">
              <a:buFont typeface="Arial" panose="020B0604020202020204" pitchFamily="34" charset="0"/>
              <a:buChar char="•"/>
            </a:pP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descr="Text&#10;&#10;Description automatically generated">
            <a:extLst>
              <a:ext uri="{FF2B5EF4-FFF2-40B4-BE49-F238E27FC236}">
                <a16:creationId xmlns:a16="http://schemas.microsoft.com/office/drawing/2014/main" id="{CA83C675-7E76-41BB-82EE-A2526566FF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82839" y="429809"/>
            <a:ext cx="2370961" cy="858330"/>
          </a:xfrm>
          <a:prstGeom prst="rect">
            <a:avLst/>
          </a:prstGeom>
        </p:spPr>
      </p:pic>
      <p:cxnSp>
        <p:nvCxnSpPr>
          <p:cNvPr id="9" name="Straight Connector 8">
            <a:extLst>
              <a:ext uri="{FF2B5EF4-FFF2-40B4-BE49-F238E27FC236}">
                <a16:creationId xmlns:a16="http://schemas.microsoft.com/office/drawing/2014/main" id="{F06E128B-AEC2-43AB-98A1-AFEDDEA7C048}"/>
              </a:ext>
            </a:extLst>
          </p:cNvPr>
          <p:cNvCxnSpPr>
            <a:cxnSpLocks/>
          </p:cNvCxnSpPr>
          <p:nvPr/>
        </p:nvCxnSpPr>
        <p:spPr>
          <a:xfrm>
            <a:off x="838200" y="1543204"/>
            <a:ext cx="10515600" cy="0"/>
          </a:xfrm>
          <a:prstGeom prst="line">
            <a:avLst/>
          </a:prstGeom>
          <a:ln w="19050">
            <a:solidFill>
              <a:srgbClr val="FAA21E"/>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997F6492-7A0C-4035-BD68-73759BB16E13}"/>
              </a:ext>
            </a:extLst>
          </p:cNvPr>
          <p:cNvSpPr txBox="1">
            <a:spLocks noChangeArrowheads="1"/>
          </p:cNvSpPr>
          <p:nvPr/>
        </p:nvSpPr>
        <p:spPr>
          <a:xfrm>
            <a:off x="826267" y="385068"/>
            <a:ext cx="8156572" cy="10412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dirty="0">
                <a:solidFill>
                  <a:srgbClr val="0082BB"/>
                </a:solidFill>
                <a:latin typeface="Open Sans" panose="020B0606030504020204" pitchFamily="34" charset="0"/>
                <a:ea typeface="Open Sans" panose="020B0606030504020204" pitchFamily="34" charset="0"/>
                <a:cs typeface="Open Sans" panose="020B0606030504020204" pitchFamily="34" charset="0"/>
              </a:rPr>
              <a:t>Support and resources</a:t>
            </a:r>
          </a:p>
        </p:txBody>
      </p:sp>
    </p:spTree>
    <p:extLst>
      <p:ext uri="{BB962C8B-B14F-4D97-AF65-F5344CB8AC3E}">
        <p14:creationId xmlns:p14="http://schemas.microsoft.com/office/powerpoint/2010/main" val="3406887645"/>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t="-17000" b="-17000"/>
          </a:stretch>
        </a:blipFill>
        <a:effectLst/>
      </p:bgPr>
    </p:bg>
    <p:spTree>
      <p:nvGrpSpPr>
        <p:cNvPr id="1" name=""/>
        <p:cNvGrpSpPr/>
        <p:nvPr/>
      </p:nvGrpSpPr>
      <p:grpSpPr>
        <a:xfrm>
          <a:off x="0" y="0"/>
          <a:ext cx="0" cy="0"/>
          <a:chOff x="0" y="0"/>
          <a:chExt cx="0" cy="0"/>
        </a:xfrm>
      </p:grpSpPr>
      <p:sp>
        <p:nvSpPr>
          <p:cNvPr id="6" name="AutoShape 2">
            <a:extLst>
              <a:ext uri="{FF2B5EF4-FFF2-40B4-BE49-F238E27FC236}">
                <a16:creationId xmlns:a16="http://schemas.microsoft.com/office/drawing/2014/main" id="{9D7A6196-99A4-4CBF-8E0A-49F1B19B91C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 name="AutoShape 2">
            <a:extLst>
              <a:ext uri="{FF2B5EF4-FFF2-40B4-BE49-F238E27FC236}">
                <a16:creationId xmlns:a16="http://schemas.microsoft.com/office/drawing/2014/main" id="{1F8D86A8-2F8B-451E-B8D1-EF14FE00F57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 name="Title 1">
            <a:extLst>
              <a:ext uri="{FF2B5EF4-FFF2-40B4-BE49-F238E27FC236}">
                <a16:creationId xmlns:a16="http://schemas.microsoft.com/office/drawing/2014/main" id="{4B5B4507-B490-4EC0-8AA6-190319E4667D}"/>
              </a:ext>
            </a:extLst>
          </p:cNvPr>
          <p:cNvSpPr txBox="1">
            <a:spLocks noChangeArrowheads="1"/>
          </p:cNvSpPr>
          <p:nvPr/>
        </p:nvSpPr>
        <p:spPr>
          <a:xfrm>
            <a:off x="826267" y="508636"/>
            <a:ext cx="8156572" cy="10412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dirty="0">
                <a:solidFill>
                  <a:srgbClr val="0082BB"/>
                </a:solidFill>
                <a:latin typeface="Open Sans" panose="020B0606030504020204" pitchFamily="34" charset="0"/>
                <a:ea typeface="Open Sans" panose="020B0606030504020204" pitchFamily="34" charset="0"/>
                <a:cs typeface="Open Sans" panose="020B0606030504020204" pitchFamily="34" charset="0"/>
              </a:rPr>
              <a:t>Money laundering</a:t>
            </a:r>
          </a:p>
        </p:txBody>
      </p:sp>
      <p:sp>
        <p:nvSpPr>
          <p:cNvPr id="2" name="TextBox 1">
            <a:extLst>
              <a:ext uri="{FF2B5EF4-FFF2-40B4-BE49-F238E27FC236}">
                <a16:creationId xmlns:a16="http://schemas.microsoft.com/office/drawing/2014/main" id="{86364F1A-DF82-46A8-BC05-A67F6E2C07C9}"/>
              </a:ext>
            </a:extLst>
          </p:cNvPr>
          <p:cNvSpPr txBox="1"/>
          <p:nvPr/>
        </p:nvSpPr>
        <p:spPr>
          <a:xfrm>
            <a:off x="826267" y="1811685"/>
            <a:ext cx="10515600" cy="2062103"/>
          </a:xfrm>
          <a:prstGeom prst="rect">
            <a:avLst/>
          </a:prstGeom>
          <a:noFill/>
        </p:spPr>
        <p:txBody>
          <a:bodyPr wrap="square" rtlCol="0">
            <a:spAutoFit/>
          </a:bodyPr>
          <a:lstStyle/>
          <a:p>
            <a:pPr marL="457200" indent="-457200">
              <a:buFont typeface="Arial" panose="020B0604020202020204" pitchFamily="34" charset="0"/>
              <a:buChar char="•"/>
            </a:pPr>
            <a:r>
              <a:rPr lang="en-CA" sz="3200" b="1" dirty="0">
                <a:latin typeface="Open Sans" panose="020B0606030504020204" pitchFamily="34" charset="0"/>
                <a:ea typeface="Open Sans" panose="020B0606030504020204" pitchFamily="34" charset="0"/>
                <a:cs typeface="Open Sans" panose="020B0606030504020204" pitchFamily="34" charset="0"/>
              </a:rPr>
              <a:t>Money laundering</a:t>
            </a:r>
            <a:r>
              <a:rPr lang="en-CA" sz="3200" dirty="0">
                <a:latin typeface="Open Sans" panose="020B0606030504020204" pitchFamily="34" charset="0"/>
                <a:ea typeface="Open Sans" panose="020B0606030504020204" pitchFamily="34" charset="0"/>
                <a:cs typeface="Open Sans" panose="020B0606030504020204" pitchFamily="34" charset="0"/>
              </a:rPr>
              <a:t>: a process where criminals seek to introduce proceeds of crime into Canada’s financial system so that it cannot be traced back to its criminal origins. </a:t>
            </a:r>
            <a:endParaRPr lang="en-US" sz="3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descr="Text&#10;&#10;Description automatically generated">
            <a:extLst>
              <a:ext uri="{FF2B5EF4-FFF2-40B4-BE49-F238E27FC236}">
                <a16:creationId xmlns:a16="http://schemas.microsoft.com/office/drawing/2014/main" id="{CA83C675-7E76-41BB-82EE-A2526566FF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2839" y="429809"/>
            <a:ext cx="2370961" cy="858330"/>
          </a:xfrm>
          <a:prstGeom prst="rect">
            <a:avLst/>
          </a:prstGeom>
        </p:spPr>
      </p:pic>
      <p:cxnSp>
        <p:nvCxnSpPr>
          <p:cNvPr id="9" name="Straight Connector 8">
            <a:extLst>
              <a:ext uri="{FF2B5EF4-FFF2-40B4-BE49-F238E27FC236}">
                <a16:creationId xmlns:a16="http://schemas.microsoft.com/office/drawing/2014/main" id="{F06E128B-AEC2-43AB-98A1-AFEDDEA7C048}"/>
              </a:ext>
            </a:extLst>
          </p:cNvPr>
          <p:cNvCxnSpPr>
            <a:cxnSpLocks/>
          </p:cNvCxnSpPr>
          <p:nvPr/>
        </p:nvCxnSpPr>
        <p:spPr>
          <a:xfrm>
            <a:off x="838200" y="1543204"/>
            <a:ext cx="10515600" cy="0"/>
          </a:xfrm>
          <a:prstGeom prst="line">
            <a:avLst/>
          </a:prstGeom>
          <a:ln w="19050">
            <a:solidFill>
              <a:srgbClr val="FAA21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9298380"/>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t="-17000" b="-17000"/>
          </a:stretch>
        </a:blipFill>
        <a:effectLst/>
      </p:bgPr>
    </p:bg>
    <p:spTree>
      <p:nvGrpSpPr>
        <p:cNvPr id="1" name=""/>
        <p:cNvGrpSpPr/>
        <p:nvPr/>
      </p:nvGrpSpPr>
      <p:grpSpPr>
        <a:xfrm>
          <a:off x="0" y="0"/>
          <a:ext cx="0" cy="0"/>
          <a:chOff x="0" y="0"/>
          <a:chExt cx="0" cy="0"/>
        </a:xfrm>
      </p:grpSpPr>
      <p:sp>
        <p:nvSpPr>
          <p:cNvPr id="6" name="AutoShape 2">
            <a:extLst>
              <a:ext uri="{FF2B5EF4-FFF2-40B4-BE49-F238E27FC236}">
                <a16:creationId xmlns:a16="http://schemas.microsoft.com/office/drawing/2014/main" id="{9D7A6196-99A4-4CBF-8E0A-49F1B19B91C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 name="AutoShape 2">
            <a:extLst>
              <a:ext uri="{FF2B5EF4-FFF2-40B4-BE49-F238E27FC236}">
                <a16:creationId xmlns:a16="http://schemas.microsoft.com/office/drawing/2014/main" id="{1F8D86A8-2F8B-451E-B8D1-EF14FE00F57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 name="Title 1">
            <a:extLst>
              <a:ext uri="{FF2B5EF4-FFF2-40B4-BE49-F238E27FC236}">
                <a16:creationId xmlns:a16="http://schemas.microsoft.com/office/drawing/2014/main" id="{4B5B4507-B490-4EC0-8AA6-190319E4667D}"/>
              </a:ext>
            </a:extLst>
          </p:cNvPr>
          <p:cNvSpPr txBox="1">
            <a:spLocks noChangeArrowheads="1"/>
          </p:cNvSpPr>
          <p:nvPr/>
        </p:nvSpPr>
        <p:spPr>
          <a:xfrm>
            <a:off x="826267" y="508636"/>
            <a:ext cx="8156572" cy="10412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dirty="0">
                <a:solidFill>
                  <a:srgbClr val="0082BB"/>
                </a:solidFill>
                <a:latin typeface="Open Sans" panose="020B0606030504020204" pitchFamily="34" charset="0"/>
                <a:ea typeface="Open Sans" panose="020B0606030504020204" pitchFamily="34" charset="0"/>
                <a:cs typeface="Open Sans" panose="020B0606030504020204" pitchFamily="34" charset="0"/>
              </a:rPr>
              <a:t>Money-laundering process</a:t>
            </a:r>
          </a:p>
        </p:txBody>
      </p:sp>
      <p:sp>
        <p:nvSpPr>
          <p:cNvPr id="2" name="TextBox 1">
            <a:extLst>
              <a:ext uri="{FF2B5EF4-FFF2-40B4-BE49-F238E27FC236}">
                <a16:creationId xmlns:a16="http://schemas.microsoft.com/office/drawing/2014/main" id="{86364F1A-DF82-46A8-BC05-A67F6E2C07C9}"/>
              </a:ext>
            </a:extLst>
          </p:cNvPr>
          <p:cNvSpPr txBox="1"/>
          <p:nvPr/>
        </p:nvSpPr>
        <p:spPr>
          <a:xfrm>
            <a:off x="826267" y="1811685"/>
            <a:ext cx="10515600" cy="3970318"/>
          </a:xfrm>
          <a:prstGeom prst="rect">
            <a:avLst/>
          </a:prstGeom>
          <a:noFill/>
        </p:spPr>
        <p:txBody>
          <a:bodyPr wrap="square" rtlCol="0">
            <a:spAutoFit/>
          </a:bodyPr>
          <a:lstStyle/>
          <a:p>
            <a:pPr marL="457200" indent="-457200">
              <a:buFont typeface="Arial" panose="020B0604020202020204" pitchFamily="34" charset="0"/>
              <a:buChar char="•"/>
            </a:pPr>
            <a:r>
              <a:rPr lang="en-CA" sz="3200" b="1" dirty="0">
                <a:latin typeface="Open Sans" panose="020B0606030504020204" pitchFamily="34" charset="0"/>
                <a:ea typeface="Open Sans" panose="020B0606030504020204" pitchFamily="34" charset="0"/>
                <a:cs typeface="Open Sans" panose="020B0606030504020204" pitchFamily="34" charset="0"/>
              </a:rPr>
              <a:t>Money-laundering process</a:t>
            </a:r>
            <a:r>
              <a:rPr lang="en-CA" sz="3200" dirty="0">
                <a:latin typeface="Open Sans" panose="020B0606030504020204" pitchFamily="34" charset="0"/>
                <a:ea typeface="Open Sans" panose="020B0606030504020204" pitchFamily="34" charset="0"/>
                <a:cs typeface="Open Sans" panose="020B0606030504020204" pitchFamily="34" charset="0"/>
              </a:rPr>
              <a:t>: </a:t>
            </a:r>
            <a:r>
              <a:rPr lang="en-US" sz="3200" dirty="0">
                <a:latin typeface="Open Sans" panose="020B0606030504020204" pitchFamily="34" charset="0"/>
                <a:ea typeface="Open Sans" panose="020B0606030504020204" pitchFamily="34" charset="0"/>
                <a:cs typeface="Open Sans" panose="020B0606030504020204" pitchFamily="34" charset="0"/>
              </a:rPr>
              <a:t>involves at least three basic steps, which often occur simultaneously: </a:t>
            </a:r>
          </a:p>
          <a:p>
            <a:pPr marL="971550" lvl="1" indent="-514350">
              <a:spcBef>
                <a:spcPts val="800"/>
              </a:spcBef>
              <a:buFont typeface="+mj-lt"/>
              <a:buAutoNum type="arabicPeriod"/>
            </a:pPr>
            <a:r>
              <a:rPr lang="en-US" sz="2800" b="1" dirty="0">
                <a:latin typeface="Open Sans" panose="020B0606030504020204" pitchFamily="34" charset="0"/>
                <a:ea typeface="Open Sans" panose="020B0606030504020204" pitchFamily="34" charset="0"/>
                <a:cs typeface="Open Sans" panose="020B0606030504020204" pitchFamily="34" charset="0"/>
              </a:rPr>
              <a:t>Placement</a:t>
            </a:r>
            <a:r>
              <a:rPr lang="en-US" sz="2800" dirty="0">
                <a:latin typeface="Open Sans" panose="020B0606030504020204" pitchFamily="34" charset="0"/>
                <a:ea typeface="Open Sans" panose="020B0606030504020204" pitchFamily="34" charset="0"/>
                <a:cs typeface="Open Sans" panose="020B0606030504020204" pitchFamily="34" charset="0"/>
              </a:rPr>
              <a:t>: placing the proceeds of crime within the financial system</a:t>
            </a:r>
          </a:p>
          <a:p>
            <a:pPr marL="971550" lvl="1" indent="-514350">
              <a:spcBef>
                <a:spcPts val="800"/>
              </a:spcBef>
              <a:buFont typeface="+mj-lt"/>
              <a:buAutoNum type="arabicPeriod"/>
            </a:pPr>
            <a:r>
              <a:rPr lang="en-US" sz="2800" b="1" dirty="0">
                <a:latin typeface="Open Sans" panose="020B0606030504020204" pitchFamily="34" charset="0"/>
                <a:ea typeface="Open Sans" panose="020B0606030504020204" pitchFamily="34" charset="0"/>
                <a:cs typeface="Open Sans" panose="020B0606030504020204" pitchFamily="34" charset="0"/>
              </a:rPr>
              <a:t>Layering</a:t>
            </a:r>
            <a:r>
              <a:rPr lang="en-US" sz="2800" dirty="0">
                <a:latin typeface="Open Sans" panose="020B0606030504020204" pitchFamily="34" charset="0"/>
                <a:ea typeface="Open Sans" panose="020B0606030504020204" pitchFamily="34" charset="0"/>
                <a:cs typeface="Open Sans" panose="020B0606030504020204" pitchFamily="34" charset="0"/>
              </a:rPr>
              <a:t>: converting the proceeds of crime into another form</a:t>
            </a:r>
          </a:p>
          <a:p>
            <a:pPr marL="971550" lvl="1" indent="-514350">
              <a:spcBef>
                <a:spcPts val="800"/>
              </a:spcBef>
              <a:buFont typeface="+mj-lt"/>
              <a:buAutoNum type="arabicPeriod"/>
            </a:pPr>
            <a:r>
              <a:rPr lang="en-US" sz="2800" b="1" dirty="0">
                <a:latin typeface="Open Sans" panose="020B0606030504020204" pitchFamily="34" charset="0"/>
                <a:ea typeface="Open Sans" panose="020B0606030504020204" pitchFamily="34" charset="0"/>
                <a:cs typeface="Open Sans" panose="020B0606030504020204" pitchFamily="34" charset="0"/>
              </a:rPr>
              <a:t>Integration</a:t>
            </a:r>
            <a:r>
              <a:rPr lang="en-US" sz="2800" dirty="0">
                <a:latin typeface="Open Sans" panose="020B0606030504020204" pitchFamily="34" charset="0"/>
                <a:ea typeface="Open Sans" panose="020B0606030504020204" pitchFamily="34" charset="0"/>
                <a:cs typeface="Open Sans" panose="020B0606030504020204" pitchFamily="34" charset="0"/>
              </a:rPr>
              <a:t>: returning the laundered proceeds to the economy to create a perception of legitimacy</a:t>
            </a:r>
            <a:endParaRPr lang="en-US" sz="28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descr="Text&#10;&#10;Description automatically generated">
            <a:extLst>
              <a:ext uri="{FF2B5EF4-FFF2-40B4-BE49-F238E27FC236}">
                <a16:creationId xmlns:a16="http://schemas.microsoft.com/office/drawing/2014/main" id="{CA83C675-7E76-41BB-82EE-A2526566FF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2839" y="429809"/>
            <a:ext cx="2370961" cy="858330"/>
          </a:xfrm>
          <a:prstGeom prst="rect">
            <a:avLst/>
          </a:prstGeom>
        </p:spPr>
      </p:pic>
      <p:cxnSp>
        <p:nvCxnSpPr>
          <p:cNvPr id="9" name="Straight Connector 8">
            <a:extLst>
              <a:ext uri="{FF2B5EF4-FFF2-40B4-BE49-F238E27FC236}">
                <a16:creationId xmlns:a16="http://schemas.microsoft.com/office/drawing/2014/main" id="{F06E128B-AEC2-43AB-98A1-AFEDDEA7C048}"/>
              </a:ext>
            </a:extLst>
          </p:cNvPr>
          <p:cNvCxnSpPr>
            <a:cxnSpLocks/>
          </p:cNvCxnSpPr>
          <p:nvPr/>
        </p:nvCxnSpPr>
        <p:spPr>
          <a:xfrm>
            <a:off x="838200" y="1543204"/>
            <a:ext cx="10515600" cy="0"/>
          </a:xfrm>
          <a:prstGeom prst="line">
            <a:avLst/>
          </a:prstGeom>
          <a:ln w="19050">
            <a:solidFill>
              <a:srgbClr val="FAA21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4497579"/>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t="-17000" b="-17000"/>
          </a:stretch>
        </a:blipFill>
        <a:effectLst/>
      </p:bgPr>
    </p:bg>
    <p:spTree>
      <p:nvGrpSpPr>
        <p:cNvPr id="1" name=""/>
        <p:cNvGrpSpPr/>
        <p:nvPr/>
      </p:nvGrpSpPr>
      <p:grpSpPr>
        <a:xfrm>
          <a:off x="0" y="0"/>
          <a:ext cx="0" cy="0"/>
          <a:chOff x="0" y="0"/>
          <a:chExt cx="0" cy="0"/>
        </a:xfrm>
      </p:grpSpPr>
      <p:sp>
        <p:nvSpPr>
          <p:cNvPr id="6" name="AutoShape 2">
            <a:extLst>
              <a:ext uri="{FF2B5EF4-FFF2-40B4-BE49-F238E27FC236}">
                <a16:creationId xmlns:a16="http://schemas.microsoft.com/office/drawing/2014/main" id="{9D7A6196-99A4-4CBF-8E0A-49F1B19B91C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 name="AutoShape 2">
            <a:extLst>
              <a:ext uri="{FF2B5EF4-FFF2-40B4-BE49-F238E27FC236}">
                <a16:creationId xmlns:a16="http://schemas.microsoft.com/office/drawing/2014/main" id="{1F8D86A8-2F8B-451E-B8D1-EF14FE00F57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 name="Title 1">
            <a:extLst>
              <a:ext uri="{FF2B5EF4-FFF2-40B4-BE49-F238E27FC236}">
                <a16:creationId xmlns:a16="http://schemas.microsoft.com/office/drawing/2014/main" id="{4B5B4507-B490-4EC0-8AA6-190319E4667D}"/>
              </a:ext>
            </a:extLst>
          </p:cNvPr>
          <p:cNvSpPr txBox="1">
            <a:spLocks noChangeArrowheads="1"/>
          </p:cNvSpPr>
          <p:nvPr/>
        </p:nvSpPr>
        <p:spPr>
          <a:xfrm>
            <a:off x="826267" y="508636"/>
            <a:ext cx="8156572" cy="10412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dirty="0">
                <a:solidFill>
                  <a:srgbClr val="0082BB"/>
                </a:solidFill>
                <a:latin typeface="Open Sans" panose="020B0606030504020204" pitchFamily="34" charset="0"/>
                <a:ea typeface="Open Sans" panose="020B0606030504020204" pitchFamily="34" charset="0"/>
                <a:cs typeface="Open Sans" panose="020B0606030504020204" pitchFamily="34" charset="0"/>
              </a:rPr>
              <a:t>Money-laundering offence</a:t>
            </a:r>
          </a:p>
        </p:txBody>
      </p:sp>
      <p:sp>
        <p:nvSpPr>
          <p:cNvPr id="2" name="TextBox 1">
            <a:extLst>
              <a:ext uri="{FF2B5EF4-FFF2-40B4-BE49-F238E27FC236}">
                <a16:creationId xmlns:a16="http://schemas.microsoft.com/office/drawing/2014/main" id="{86364F1A-DF82-46A8-BC05-A67F6E2C07C9}"/>
              </a:ext>
            </a:extLst>
          </p:cNvPr>
          <p:cNvSpPr txBox="1"/>
          <p:nvPr/>
        </p:nvSpPr>
        <p:spPr>
          <a:xfrm>
            <a:off x="826267" y="1811685"/>
            <a:ext cx="10515600" cy="3046988"/>
          </a:xfrm>
          <a:prstGeom prst="rect">
            <a:avLst/>
          </a:prstGeom>
          <a:noFill/>
        </p:spPr>
        <p:txBody>
          <a:bodyPr wrap="square" rtlCol="0">
            <a:spAutoFit/>
          </a:bodyPr>
          <a:lstStyle/>
          <a:p>
            <a:pPr marL="457200" indent="-457200">
              <a:buFont typeface="Arial" panose="020B0604020202020204" pitchFamily="34" charset="0"/>
              <a:buChar char="•"/>
            </a:pPr>
            <a:r>
              <a:rPr lang="en-CA" sz="3200" b="1" dirty="0">
                <a:latin typeface="Open Sans" panose="020B0606030504020204" pitchFamily="34" charset="0"/>
                <a:ea typeface="Open Sans" panose="020B0606030504020204" pitchFamily="34" charset="0"/>
                <a:cs typeface="Open Sans" panose="020B0606030504020204" pitchFamily="34" charset="0"/>
              </a:rPr>
              <a:t>Money-laundering offence</a:t>
            </a:r>
            <a:r>
              <a:rPr lang="en-CA" sz="3200" dirty="0">
                <a:latin typeface="Open Sans" panose="020B0606030504020204" pitchFamily="34" charset="0"/>
                <a:ea typeface="Open Sans" panose="020B0606030504020204" pitchFamily="34" charset="0"/>
                <a:cs typeface="Open Sans" panose="020B0606030504020204" pitchFamily="34" charset="0"/>
              </a:rPr>
              <a:t>: occurs </a:t>
            </a:r>
            <a:r>
              <a:rPr lang="en-US" sz="3200" dirty="0">
                <a:latin typeface="Open Sans" panose="020B0606030504020204" pitchFamily="34" charset="0"/>
                <a:ea typeface="Open Sans" panose="020B0606030504020204" pitchFamily="34" charset="0"/>
                <a:cs typeface="Open Sans" panose="020B0606030504020204" pitchFamily="34" charset="0"/>
              </a:rPr>
              <a:t>when a person transfers property or the proceeds of any property with the intent to conceal or convert it while knowing, believing, or being reckless as to whether that property was obtained or derived as a result of the commission of a designated offence. </a:t>
            </a:r>
          </a:p>
        </p:txBody>
      </p:sp>
      <p:pic>
        <p:nvPicPr>
          <p:cNvPr id="8" name="Picture 7" descr="Text&#10;&#10;Description automatically generated">
            <a:extLst>
              <a:ext uri="{FF2B5EF4-FFF2-40B4-BE49-F238E27FC236}">
                <a16:creationId xmlns:a16="http://schemas.microsoft.com/office/drawing/2014/main" id="{CA83C675-7E76-41BB-82EE-A2526566FF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2839" y="429809"/>
            <a:ext cx="2370961" cy="858330"/>
          </a:xfrm>
          <a:prstGeom prst="rect">
            <a:avLst/>
          </a:prstGeom>
        </p:spPr>
      </p:pic>
      <p:cxnSp>
        <p:nvCxnSpPr>
          <p:cNvPr id="9" name="Straight Connector 8">
            <a:extLst>
              <a:ext uri="{FF2B5EF4-FFF2-40B4-BE49-F238E27FC236}">
                <a16:creationId xmlns:a16="http://schemas.microsoft.com/office/drawing/2014/main" id="{F06E128B-AEC2-43AB-98A1-AFEDDEA7C048}"/>
              </a:ext>
            </a:extLst>
          </p:cNvPr>
          <p:cNvCxnSpPr>
            <a:cxnSpLocks/>
          </p:cNvCxnSpPr>
          <p:nvPr/>
        </p:nvCxnSpPr>
        <p:spPr>
          <a:xfrm>
            <a:off x="838200" y="1543204"/>
            <a:ext cx="10515600" cy="0"/>
          </a:xfrm>
          <a:prstGeom prst="line">
            <a:avLst/>
          </a:prstGeom>
          <a:ln w="19050">
            <a:solidFill>
              <a:srgbClr val="FAA21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6314593"/>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t="-9000" b="-9000"/>
          </a:stretch>
        </a:blipFill>
        <a:effectLst/>
      </p:bgPr>
    </p:bg>
    <p:spTree>
      <p:nvGrpSpPr>
        <p:cNvPr id="1" name=""/>
        <p:cNvGrpSpPr/>
        <p:nvPr/>
      </p:nvGrpSpPr>
      <p:grpSpPr>
        <a:xfrm>
          <a:off x="0" y="0"/>
          <a:ext cx="0" cy="0"/>
          <a:chOff x="0" y="0"/>
          <a:chExt cx="0" cy="0"/>
        </a:xfrm>
      </p:grpSpPr>
      <p:sp>
        <p:nvSpPr>
          <p:cNvPr id="6" name="AutoShape 2">
            <a:extLst>
              <a:ext uri="{FF2B5EF4-FFF2-40B4-BE49-F238E27FC236}">
                <a16:creationId xmlns:a16="http://schemas.microsoft.com/office/drawing/2014/main" id="{9D7A6196-99A4-4CBF-8E0A-49F1B19B91C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 name="AutoShape 2">
            <a:extLst>
              <a:ext uri="{FF2B5EF4-FFF2-40B4-BE49-F238E27FC236}">
                <a16:creationId xmlns:a16="http://schemas.microsoft.com/office/drawing/2014/main" id="{1F8D86A8-2F8B-451E-B8D1-EF14FE00F57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 name="Title 1">
            <a:extLst>
              <a:ext uri="{FF2B5EF4-FFF2-40B4-BE49-F238E27FC236}">
                <a16:creationId xmlns:a16="http://schemas.microsoft.com/office/drawing/2014/main" id="{4B5B4507-B490-4EC0-8AA6-190319E4667D}"/>
              </a:ext>
            </a:extLst>
          </p:cNvPr>
          <p:cNvSpPr txBox="1">
            <a:spLocks noChangeArrowheads="1"/>
          </p:cNvSpPr>
          <p:nvPr/>
        </p:nvSpPr>
        <p:spPr>
          <a:xfrm>
            <a:off x="826267" y="508636"/>
            <a:ext cx="8156572" cy="10412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dirty="0">
                <a:solidFill>
                  <a:srgbClr val="0082BB"/>
                </a:solidFill>
                <a:latin typeface="Open Sans" panose="020B0606030504020204" pitchFamily="34" charset="0"/>
                <a:ea typeface="Open Sans" panose="020B0606030504020204" pitchFamily="34" charset="0"/>
                <a:cs typeface="Open Sans" panose="020B0606030504020204" pitchFamily="34" charset="0"/>
              </a:rPr>
              <a:t>Terrorist financing</a:t>
            </a:r>
          </a:p>
        </p:txBody>
      </p:sp>
      <p:sp>
        <p:nvSpPr>
          <p:cNvPr id="2" name="TextBox 1">
            <a:extLst>
              <a:ext uri="{FF2B5EF4-FFF2-40B4-BE49-F238E27FC236}">
                <a16:creationId xmlns:a16="http://schemas.microsoft.com/office/drawing/2014/main" id="{86364F1A-DF82-46A8-BC05-A67F6E2C07C9}"/>
              </a:ext>
            </a:extLst>
          </p:cNvPr>
          <p:cNvSpPr txBox="1"/>
          <p:nvPr/>
        </p:nvSpPr>
        <p:spPr>
          <a:xfrm>
            <a:off x="826267" y="1811685"/>
            <a:ext cx="10515600" cy="3539430"/>
          </a:xfrm>
          <a:prstGeom prst="rect">
            <a:avLst/>
          </a:prstGeom>
          <a:noFill/>
        </p:spPr>
        <p:txBody>
          <a:bodyPr wrap="square" rtlCol="0">
            <a:spAutoFit/>
          </a:bodyPr>
          <a:lstStyle/>
          <a:p>
            <a:pPr marL="457200" indent="-457200">
              <a:buFont typeface="Arial" panose="020B0604020202020204" pitchFamily="34" charset="0"/>
              <a:buChar char="•"/>
            </a:pPr>
            <a:r>
              <a:rPr lang="en-US" sz="3200" b="1" dirty="0">
                <a:latin typeface="Open Sans" panose="020B0606030504020204" pitchFamily="34" charset="0"/>
                <a:ea typeface="Open Sans" panose="020B0606030504020204" pitchFamily="34" charset="0"/>
                <a:cs typeface="Open Sans" panose="020B0606030504020204" pitchFamily="34" charset="0"/>
              </a:rPr>
              <a:t>Terrorist or terrorist group</a:t>
            </a:r>
            <a:r>
              <a:rPr lang="en-US" sz="3200" dirty="0">
                <a:latin typeface="Open Sans" panose="020B0606030504020204" pitchFamily="34" charset="0"/>
                <a:ea typeface="Open Sans" panose="020B0606030504020204" pitchFamily="34" charset="0"/>
                <a:cs typeface="Open Sans" panose="020B0606030504020204" pitchFamily="34" charset="0"/>
              </a:rPr>
              <a:t>: includes anyone that has, as one of their purposes or activities, facilitated or carried out any terrorist activity. Also includes anyone on a list published under the Criminal Code.</a:t>
            </a:r>
          </a:p>
          <a:p>
            <a:pPr marL="457200" indent="-457200">
              <a:buFont typeface="Arial" panose="020B0604020202020204" pitchFamily="34" charset="0"/>
              <a:buChar char="•"/>
            </a:pPr>
            <a:endParaRPr lang="en-US" sz="3200" dirty="0">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Arial" panose="020B0604020202020204" pitchFamily="34" charset="0"/>
              <a:buChar char="•"/>
            </a:pPr>
            <a:r>
              <a:rPr lang="en-US" sz="3200" b="1" dirty="0">
                <a:latin typeface="Open Sans" panose="020B0606030504020204" pitchFamily="34" charset="0"/>
                <a:ea typeface="Open Sans" panose="020B0606030504020204" pitchFamily="34" charset="0"/>
                <a:cs typeface="Open Sans" panose="020B0606030504020204" pitchFamily="34" charset="0"/>
              </a:rPr>
              <a:t>Terrorist-activity financing</a:t>
            </a:r>
            <a:r>
              <a:rPr lang="en-US" sz="3200" dirty="0">
                <a:latin typeface="Open Sans" panose="020B0606030504020204" pitchFamily="34" charset="0"/>
                <a:ea typeface="Open Sans" panose="020B0606030504020204" pitchFamily="34" charset="0"/>
                <a:cs typeface="Open Sans" panose="020B0606030504020204" pitchFamily="34" charset="0"/>
              </a:rPr>
              <a:t>: the funding of terrorist organizations or activities.  </a:t>
            </a:r>
          </a:p>
        </p:txBody>
      </p:sp>
      <p:pic>
        <p:nvPicPr>
          <p:cNvPr id="8" name="Picture 7" descr="Text&#10;&#10;Description automatically generated">
            <a:extLst>
              <a:ext uri="{FF2B5EF4-FFF2-40B4-BE49-F238E27FC236}">
                <a16:creationId xmlns:a16="http://schemas.microsoft.com/office/drawing/2014/main" id="{CA83C675-7E76-41BB-82EE-A2526566FF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2839" y="429809"/>
            <a:ext cx="2370961" cy="858330"/>
          </a:xfrm>
          <a:prstGeom prst="rect">
            <a:avLst/>
          </a:prstGeom>
        </p:spPr>
      </p:pic>
      <p:cxnSp>
        <p:nvCxnSpPr>
          <p:cNvPr id="9" name="Straight Connector 8">
            <a:extLst>
              <a:ext uri="{FF2B5EF4-FFF2-40B4-BE49-F238E27FC236}">
                <a16:creationId xmlns:a16="http://schemas.microsoft.com/office/drawing/2014/main" id="{F06E128B-AEC2-43AB-98A1-AFEDDEA7C048}"/>
              </a:ext>
            </a:extLst>
          </p:cNvPr>
          <p:cNvCxnSpPr>
            <a:cxnSpLocks/>
          </p:cNvCxnSpPr>
          <p:nvPr/>
        </p:nvCxnSpPr>
        <p:spPr>
          <a:xfrm>
            <a:off x="838200" y="1543204"/>
            <a:ext cx="10515600" cy="0"/>
          </a:xfrm>
          <a:prstGeom prst="line">
            <a:avLst/>
          </a:prstGeom>
          <a:ln w="19050">
            <a:solidFill>
              <a:srgbClr val="FAA21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9226552"/>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10000" b="-10000"/>
          </a:stretch>
        </a:blipFill>
        <a:effectLst/>
      </p:bgPr>
    </p:bg>
    <p:spTree>
      <p:nvGrpSpPr>
        <p:cNvPr id="1" name=""/>
        <p:cNvGrpSpPr/>
        <p:nvPr/>
      </p:nvGrpSpPr>
      <p:grpSpPr>
        <a:xfrm>
          <a:off x="0" y="0"/>
          <a:ext cx="0" cy="0"/>
          <a:chOff x="0" y="0"/>
          <a:chExt cx="0" cy="0"/>
        </a:xfrm>
      </p:grpSpPr>
      <p:sp>
        <p:nvSpPr>
          <p:cNvPr id="6" name="AutoShape 2">
            <a:extLst>
              <a:ext uri="{FF2B5EF4-FFF2-40B4-BE49-F238E27FC236}">
                <a16:creationId xmlns:a16="http://schemas.microsoft.com/office/drawing/2014/main" id="{9D7A6196-99A4-4CBF-8E0A-49F1B19B91C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 name="AutoShape 2">
            <a:extLst>
              <a:ext uri="{FF2B5EF4-FFF2-40B4-BE49-F238E27FC236}">
                <a16:creationId xmlns:a16="http://schemas.microsoft.com/office/drawing/2014/main" id="{1F8D86A8-2F8B-451E-B8D1-EF14FE00F57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 name="Title 1">
            <a:extLst>
              <a:ext uri="{FF2B5EF4-FFF2-40B4-BE49-F238E27FC236}">
                <a16:creationId xmlns:a16="http://schemas.microsoft.com/office/drawing/2014/main" id="{4B5B4507-B490-4EC0-8AA6-190319E4667D}"/>
              </a:ext>
            </a:extLst>
          </p:cNvPr>
          <p:cNvSpPr txBox="1">
            <a:spLocks noChangeArrowheads="1"/>
          </p:cNvSpPr>
          <p:nvPr/>
        </p:nvSpPr>
        <p:spPr>
          <a:xfrm>
            <a:off x="826267" y="508636"/>
            <a:ext cx="8156572" cy="10412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dirty="0">
                <a:solidFill>
                  <a:srgbClr val="0082BB"/>
                </a:solidFill>
                <a:latin typeface="Open Sans" panose="020B0606030504020204" pitchFamily="34" charset="0"/>
                <a:ea typeface="Open Sans" panose="020B0606030504020204" pitchFamily="34" charset="0"/>
                <a:cs typeface="Open Sans" panose="020B0606030504020204" pitchFamily="34" charset="0"/>
              </a:rPr>
              <a:t>Suspicious transactions</a:t>
            </a:r>
          </a:p>
        </p:txBody>
      </p:sp>
      <p:sp>
        <p:nvSpPr>
          <p:cNvPr id="2" name="TextBox 1">
            <a:extLst>
              <a:ext uri="{FF2B5EF4-FFF2-40B4-BE49-F238E27FC236}">
                <a16:creationId xmlns:a16="http://schemas.microsoft.com/office/drawing/2014/main" id="{86364F1A-DF82-46A8-BC05-A67F6E2C07C9}"/>
              </a:ext>
            </a:extLst>
          </p:cNvPr>
          <p:cNvSpPr txBox="1"/>
          <p:nvPr/>
        </p:nvSpPr>
        <p:spPr>
          <a:xfrm>
            <a:off x="826267" y="1811685"/>
            <a:ext cx="10515600" cy="3539430"/>
          </a:xfrm>
          <a:prstGeom prst="rect">
            <a:avLst/>
          </a:prstGeom>
          <a:noFill/>
        </p:spPr>
        <p:txBody>
          <a:bodyPr wrap="square" rtlCol="0">
            <a:spAutoFit/>
          </a:bodyPr>
          <a:lstStyle/>
          <a:p>
            <a:pPr marL="457200" indent="-457200">
              <a:buFont typeface="Arial" panose="020B0604020202020204" pitchFamily="34" charset="0"/>
              <a:buChar char="•"/>
            </a:pPr>
            <a:r>
              <a:rPr lang="en-US" sz="3200" b="1" dirty="0">
                <a:latin typeface="Open Sans" panose="020B0606030504020204" pitchFamily="34" charset="0"/>
                <a:ea typeface="Open Sans" panose="020B0606030504020204" pitchFamily="34" charset="0"/>
                <a:cs typeface="Open Sans" panose="020B0606030504020204" pitchFamily="34" charset="0"/>
              </a:rPr>
              <a:t>Suspicious transaction</a:t>
            </a:r>
            <a:r>
              <a:rPr lang="en-US" sz="3200" dirty="0">
                <a:latin typeface="Open Sans" panose="020B0606030504020204" pitchFamily="34" charset="0"/>
                <a:ea typeface="Open Sans" panose="020B0606030504020204" pitchFamily="34" charset="0"/>
                <a:cs typeface="Open Sans" panose="020B0606030504020204" pitchFamily="34" charset="0"/>
              </a:rPr>
              <a:t>: one where there are reasonable grounds to suspect that the transaction is related to a money-laundering offence or a terrorist-activity financing offence.*</a:t>
            </a:r>
          </a:p>
          <a:p>
            <a:pPr marL="457200" indent="-457200">
              <a:buFont typeface="Arial" panose="020B0604020202020204" pitchFamily="34" charset="0"/>
              <a:buChar char="•"/>
            </a:pPr>
            <a:endParaRPr lang="en-US" sz="3200" dirty="0">
              <a:latin typeface="Open Sans" panose="020B0606030504020204" pitchFamily="34" charset="0"/>
              <a:ea typeface="Open Sans" panose="020B0606030504020204" pitchFamily="34" charset="0"/>
              <a:cs typeface="Open Sans" panose="020B0606030504020204" pitchFamily="34" charset="0"/>
            </a:endParaRPr>
          </a:p>
          <a:p>
            <a:r>
              <a:rPr lang="en-US" sz="3200" i="1" dirty="0">
                <a:latin typeface="Open Sans" panose="020B0606030504020204" pitchFamily="34" charset="0"/>
                <a:ea typeface="Open Sans" panose="020B0606030504020204" pitchFamily="34" charset="0"/>
                <a:cs typeface="Open Sans" panose="020B0606030504020204" pitchFamily="34" charset="0"/>
              </a:rPr>
              <a:t>*This applies whether the transaction was carried out or simply attempted.</a:t>
            </a:r>
          </a:p>
        </p:txBody>
      </p:sp>
      <p:pic>
        <p:nvPicPr>
          <p:cNvPr id="8" name="Picture 7" descr="Text&#10;&#10;Description automatically generated">
            <a:extLst>
              <a:ext uri="{FF2B5EF4-FFF2-40B4-BE49-F238E27FC236}">
                <a16:creationId xmlns:a16="http://schemas.microsoft.com/office/drawing/2014/main" id="{CA83C675-7E76-41BB-82EE-A2526566FF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2839" y="429809"/>
            <a:ext cx="2370961" cy="858330"/>
          </a:xfrm>
          <a:prstGeom prst="rect">
            <a:avLst/>
          </a:prstGeom>
        </p:spPr>
      </p:pic>
      <p:cxnSp>
        <p:nvCxnSpPr>
          <p:cNvPr id="9" name="Straight Connector 8">
            <a:extLst>
              <a:ext uri="{FF2B5EF4-FFF2-40B4-BE49-F238E27FC236}">
                <a16:creationId xmlns:a16="http://schemas.microsoft.com/office/drawing/2014/main" id="{F06E128B-AEC2-43AB-98A1-AFEDDEA7C048}"/>
              </a:ext>
            </a:extLst>
          </p:cNvPr>
          <p:cNvCxnSpPr>
            <a:cxnSpLocks/>
          </p:cNvCxnSpPr>
          <p:nvPr/>
        </p:nvCxnSpPr>
        <p:spPr>
          <a:xfrm>
            <a:off x="838200" y="1543204"/>
            <a:ext cx="10515600" cy="0"/>
          </a:xfrm>
          <a:prstGeom prst="line">
            <a:avLst/>
          </a:prstGeom>
          <a:ln w="19050">
            <a:solidFill>
              <a:srgbClr val="FAA21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4904947"/>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10000" b="-10000"/>
          </a:stretch>
        </a:blipFill>
        <a:effectLst/>
      </p:bgPr>
    </p:bg>
    <p:spTree>
      <p:nvGrpSpPr>
        <p:cNvPr id="1" name=""/>
        <p:cNvGrpSpPr/>
        <p:nvPr/>
      </p:nvGrpSpPr>
      <p:grpSpPr>
        <a:xfrm>
          <a:off x="0" y="0"/>
          <a:ext cx="0" cy="0"/>
          <a:chOff x="0" y="0"/>
          <a:chExt cx="0" cy="0"/>
        </a:xfrm>
      </p:grpSpPr>
      <p:sp>
        <p:nvSpPr>
          <p:cNvPr id="6" name="AutoShape 2">
            <a:extLst>
              <a:ext uri="{FF2B5EF4-FFF2-40B4-BE49-F238E27FC236}">
                <a16:creationId xmlns:a16="http://schemas.microsoft.com/office/drawing/2014/main" id="{9D7A6196-99A4-4CBF-8E0A-49F1B19B91C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 name="AutoShape 2">
            <a:extLst>
              <a:ext uri="{FF2B5EF4-FFF2-40B4-BE49-F238E27FC236}">
                <a16:creationId xmlns:a16="http://schemas.microsoft.com/office/drawing/2014/main" id="{1F8D86A8-2F8B-451E-B8D1-EF14FE00F57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 name="TextBox 1">
            <a:extLst>
              <a:ext uri="{FF2B5EF4-FFF2-40B4-BE49-F238E27FC236}">
                <a16:creationId xmlns:a16="http://schemas.microsoft.com/office/drawing/2014/main" id="{86364F1A-DF82-46A8-BC05-A67F6E2C07C9}"/>
              </a:ext>
            </a:extLst>
          </p:cNvPr>
          <p:cNvSpPr txBox="1"/>
          <p:nvPr/>
        </p:nvSpPr>
        <p:spPr>
          <a:xfrm>
            <a:off x="826267" y="1811685"/>
            <a:ext cx="10515600" cy="2554545"/>
          </a:xfrm>
          <a:prstGeom prst="rect">
            <a:avLst/>
          </a:prstGeom>
          <a:noFill/>
        </p:spPr>
        <p:txBody>
          <a:bodyPr wrap="square" rtlCol="0">
            <a:spAutoFit/>
          </a:bodyPr>
          <a:lstStyle/>
          <a:p>
            <a:pPr marL="457200" indent="-457200">
              <a:buFont typeface="Arial" panose="020B0604020202020204" pitchFamily="34" charset="0"/>
              <a:buChar char="•"/>
            </a:pPr>
            <a:r>
              <a:rPr lang="en-US" sz="3200" b="1" dirty="0">
                <a:latin typeface="Open Sans" panose="020B0606030504020204" pitchFamily="34" charset="0"/>
                <a:ea typeface="Open Sans" panose="020B0606030504020204" pitchFamily="34" charset="0"/>
                <a:cs typeface="Open Sans" panose="020B0606030504020204" pitchFamily="34" charset="0"/>
              </a:rPr>
              <a:t>Suspicious Transaction Report (STR)</a:t>
            </a:r>
            <a:r>
              <a:rPr lang="en-US" sz="3200" dirty="0">
                <a:latin typeface="Open Sans" panose="020B0606030504020204" pitchFamily="34" charset="0"/>
                <a:ea typeface="Open Sans" panose="020B0606030504020204" pitchFamily="34" charset="0"/>
                <a:cs typeface="Open Sans" panose="020B0606030504020204" pitchFamily="34" charset="0"/>
              </a:rPr>
              <a:t>: One of the most important aspects to assisting FINTRAC in detecting and deterring money laundering or terrorist financing and assisting in the investigation and prosecution of these offences. </a:t>
            </a:r>
            <a:endParaRPr lang="en-US" sz="3200" i="1" dirty="0">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descr="Text&#10;&#10;Description automatically generated">
            <a:extLst>
              <a:ext uri="{FF2B5EF4-FFF2-40B4-BE49-F238E27FC236}">
                <a16:creationId xmlns:a16="http://schemas.microsoft.com/office/drawing/2014/main" id="{CA83C675-7E76-41BB-82EE-A2526566FF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2839" y="429809"/>
            <a:ext cx="2370961" cy="858330"/>
          </a:xfrm>
          <a:prstGeom prst="rect">
            <a:avLst/>
          </a:prstGeom>
        </p:spPr>
      </p:pic>
      <p:cxnSp>
        <p:nvCxnSpPr>
          <p:cNvPr id="9" name="Straight Connector 8">
            <a:extLst>
              <a:ext uri="{FF2B5EF4-FFF2-40B4-BE49-F238E27FC236}">
                <a16:creationId xmlns:a16="http://schemas.microsoft.com/office/drawing/2014/main" id="{F06E128B-AEC2-43AB-98A1-AFEDDEA7C048}"/>
              </a:ext>
            </a:extLst>
          </p:cNvPr>
          <p:cNvCxnSpPr>
            <a:cxnSpLocks/>
          </p:cNvCxnSpPr>
          <p:nvPr/>
        </p:nvCxnSpPr>
        <p:spPr>
          <a:xfrm>
            <a:off x="838200" y="1543204"/>
            <a:ext cx="10515600" cy="0"/>
          </a:xfrm>
          <a:prstGeom prst="line">
            <a:avLst/>
          </a:prstGeom>
          <a:ln w="19050">
            <a:solidFill>
              <a:srgbClr val="FAA21E"/>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997F6492-7A0C-4035-BD68-73759BB16E13}"/>
              </a:ext>
            </a:extLst>
          </p:cNvPr>
          <p:cNvSpPr txBox="1">
            <a:spLocks noChangeArrowheads="1"/>
          </p:cNvSpPr>
          <p:nvPr/>
        </p:nvSpPr>
        <p:spPr>
          <a:xfrm>
            <a:off x="826267" y="508636"/>
            <a:ext cx="8156572" cy="104127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dirty="0">
                <a:solidFill>
                  <a:srgbClr val="0082BB"/>
                </a:solidFill>
                <a:latin typeface="Open Sans" panose="020B0606030504020204" pitchFamily="34" charset="0"/>
                <a:ea typeface="Open Sans" panose="020B0606030504020204" pitchFamily="34" charset="0"/>
                <a:cs typeface="Open Sans" panose="020B0606030504020204" pitchFamily="34" charset="0"/>
              </a:rPr>
              <a:t>Suspicious Transaction Reports</a:t>
            </a:r>
          </a:p>
        </p:txBody>
      </p:sp>
    </p:spTree>
    <p:extLst>
      <p:ext uri="{BB962C8B-B14F-4D97-AF65-F5344CB8AC3E}">
        <p14:creationId xmlns:p14="http://schemas.microsoft.com/office/powerpoint/2010/main" val="892136063"/>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8000"/>
            <a:lum/>
          </a:blip>
          <a:srcRect/>
          <a:stretch>
            <a:fillRect t="-9000" b="-9000"/>
          </a:stretch>
        </a:blipFill>
        <a:effectLst/>
      </p:bgPr>
    </p:bg>
    <p:spTree>
      <p:nvGrpSpPr>
        <p:cNvPr id="1" name=""/>
        <p:cNvGrpSpPr/>
        <p:nvPr/>
      </p:nvGrpSpPr>
      <p:grpSpPr>
        <a:xfrm>
          <a:off x="0" y="0"/>
          <a:ext cx="0" cy="0"/>
          <a:chOff x="0" y="0"/>
          <a:chExt cx="0" cy="0"/>
        </a:xfrm>
      </p:grpSpPr>
      <p:sp>
        <p:nvSpPr>
          <p:cNvPr id="6" name="AutoShape 2">
            <a:extLst>
              <a:ext uri="{FF2B5EF4-FFF2-40B4-BE49-F238E27FC236}">
                <a16:creationId xmlns:a16="http://schemas.microsoft.com/office/drawing/2014/main" id="{9D7A6196-99A4-4CBF-8E0A-49F1B19B91C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 name="AutoShape 2">
            <a:extLst>
              <a:ext uri="{FF2B5EF4-FFF2-40B4-BE49-F238E27FC236}">
                <a16:creationId xmlns:a16="http://schemas.microsoft.com/office/drawing/2014/main" id="{1F8D86A8-2F8B-451E-B8D1-EF14FE00F57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 name="TextBox 1">
            <a:extLst>
              <a:ext uri="{FF2B5EF4-FFF2-40B4-BE49-F238E27FC236}">
                <a16:creationId xmlns:a16="http://schemas.microsoft.com/office/drawing/2014/main" id="{86364F1A-DF82-46A8-BC05-A67F6E2C07C9}"/>
              </a:ext>
            </a:extLst>
          </p:cNvPr>
          <p:cNvSpPr txBox="1"/>
          <p:nvPr/>
        </p:nvSpPr>
        <p:spPr>
          <a:xfrm>
            <a:off x="1440024" y="2131578"/>
            <a:ext cx="9311951" cy="3416320"/>
          </a:xfrm>
          <a:prstGeom prst="rect">
            <a:avLst/>
          </a:prstGeom>
          <a:noFill/>
        </p:spPr>
        <p:txBody>
          <a:bodyPr wrap="square" rtlCol="0">
            <a:spAutoFit/>
          </a:bodyPr>
          <a:lstStyle/>
          <a:p>
            <a:pPr algn="ctr"/>
            <a:r>
              <a:rPr lang="en-US" sz="3600" dirty="0">
                <a:latin typeface="Open Sans" panose="020B0606030504020204" pitchFamily="34" charset="0"/>
                <a:ea typeface="Open Sans" panose="020B0606030504020204" pitchFamily="34" charset="0"/>
                <a:cs typeface="Open Sans" panose="020B0606030504020204" pitchFamily="34" charset="0"/>
              </a:rPr>
              <a:t>By carrying out your FINTRAC responsibilities, you can help </a:t>
            </a:r>
            <a:r>
              <a:rPr lang="en-US" sz="3600" b="1" dirty="0">
                <a:latin typeface="Open Sans" panose="020B0606030504020204" pitchFamily="34" charset="0"/>
                <a:ea typeface="Open Sans" panose="020B0606030504020204" pitchFamily="34" charset="0"/>
                <a:cs typeface="Open Sans" panose="020B0606030504020204" pitchFamily="34" charset="0"/>
              </a:rPr>
              <a:t>reduce reputational risk </a:t>
            </a:r>
            <a:r>
              <a:rPr lang="en-US" sz="3600" dirty="0">
                <a:latin typeface="Open Sans" panose="020B0606030504020204" pitchFamily="34" charset="0"/>
                <a:ea typeface="Open Sans" panose="020B0606030504020204" pitchFamily="34" charset="0"/>
                <a:cs typeface="Open Sans" panose="020B0606030504020204" pitchFamily="34" charset="0"/>
              </a:rPr>
              <a:t>to the profession, help </a:t>
            </a:r>
            <a:r>
              <a:rPr lang="en-US" sz="3600" b="1" dirty="0">
                <a:latin typeface="Open Sans" panose="020B0606030504020204" pitchFamily="34" charset="0"/>
                <a:ea typeface="Open Sans" panose="020B0606030504020204" pitchFamily="34" charset="0"/>
                <a:cs typeface="Open Sans" panose="020B0606030504020204" pitchFamily="34" charset="0"/>
              </a:rPr>
              <a:t>build a compliant business</a:t>
            </a:r>
            <a:r>
              <a:rPr lang="en-US" sz="3600" dirty="0">
                <a:latin typeface="Open Sans" panose="020B0606030504020204" pitchFamily="34" charset="0"/>
                <a:ea typeface="Open Sans" panose="020B0606030504020204" pitchFamily="34" charset="0"/>
                <a:cs typeface="Open Sans" panose="020B0606030504020204" pitchFamily="34" charset="0"/>
              </a:rPr>
              <a:t>, and help </a:t>
            </a:r>
            <a:r>
              <a:rPr lang="en-US" sz="3600" b="1" dirty="0">
                <a:latin typeface="Open Sans" panose="020B0606030504020204" pitchFamily="34" charset="0"/>
                <a:ea typeface="Open Sans" panose="020B0606030504020204" pitchFamily="34" charset="0"/>
                <a:cs typeface="Open Sans" panose="020B0606030504020204" pitchFamily="34" charset="0"/>
              </a:rPr>
              <a:t>protect BC's economy </a:t>
            </a:r>
            <a:r>
              <a:rPr lang="en-US" sz="3600" dirty="0">
                <a:latin typeface="Open Sans" panose="020B0606030504020204" pitchFamily="34" charset="0"/>
                <a:ea typeface="Open Sans" panose="020B0606030504020204" pitchFamily="34" charset="0"/>
                <a:cs typeface="Open Sans" panose="020B0606030504020204" pitchFamily="34" charset="0"/>
              </a:rPr>
              <a:t>from money laundering and terrorist financing.</a:t>
            </a:r>
          </a:p>
        </p:txBody>
      </p:sp>
      <p:pic>
        <p:nvPicPr>
          <p:cNvPr id="8" name="Picture 7" descr="Text&#10;&#10;Description automatically generated">
            <a:extLst>
              <a:ext uri="{FF2B5EF4-FFF2-40B4-BE49-F238E27FC236}">
                <a16:creationId xmlns:a16="http://schemas.microsoft.com/office/drawing/2014/main" id="{CA83C675-7E76-41BB-82EE-A2526566FF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2839" y="429809"/>
            <a:ext cx="2370961" cy="858330"/>
          </a:xfrm>
          <a:prstGeom prst="rect">
            <a:avLst/>
          </a:prstGeom>
        </p:spPr>
      </p:pic>
      <p:cxnSp>
        <p:nvCxnSpPr>
          <p:cNvPr id="9" name="Straight Connector 8">
            <a:extLst>
              <a:ext uri="{FF2B5EF4-FFF2-40B4-BE49-F238E27FC236}">
                <a16:creationId xmlns:a16="http://schemas.microsoft.com/office/drawing/2014/main" id="{F06E128B-AEC2-43AB-98A1-AFEDDEA7C048}"/>
              </a:ext>
            </a:extLst>
          </p:cNvPr>
          <p:cNvCxnSpPr>
            <a:cxnSpLocks/>
          </p:cNvCxnSpPr>
          <p:nvPr/>
        </p:nvCxnSpPr>
        <p:spPr>
          <a:xfrm>
            <a:off x="838200" y="1543204"/>
            <a:ext cx="10515600" cy="0"/>
          </a:xfrm>
          <a:prstGeom prst="line">
            <a:avLst/>
          </a:prstGeom>
          <a:ln w="19050">
            <a:solidFill>
              <a:srgbClr val="FAA21E"/>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997F6492-7A0C-4035-BD68-73759BB16E13}"/>
              </a:ext>
            </a:extLst>
          </p:cNvPr>
          <p:cNvSpPr txBox="1">
            <a:spLocks noChangeArrowheads="1"/>
          </p:cNvSpPr>
          <p:nvPr/>
        </p:nvSpPr>
        <p:spPr>
          <a:xfrm>
            <a:off x="826267" y="508636"/>
            <a:ext cx="8156572" cy="10412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dirty="0">
                <a:solidFill>
                  <a:srgbClr val="0082BB"/>
                </a:solidFill>
                <a:latin typeface="Open Sans" panose="020B0606030504020204" pitchFamily="34" charset="0"/>
                <a:ea typeface="Open Sans" panose="020B0606030504020204" pitchFamily="34" charset="0"/>
                <a:cs typeface="Open Sans" panose="020B0606030504020204" pitchFamily="34" charset="0"/>
              </a:rPr>
              <a:t>Why does this matter?</a:t>
            </a:r>
          </a:p>
        </p:txBody>
      </p:sp>
    </p:spTree>
    <p:extLst>
      <p:ext uri="{BB962C8B-B14F-4D97-AF65-F5344CB8AC3E}">
        <p14:creationId xmlns:p14="http://schemas.microsoft.com/office/powerpoint/2010/main" val="3000067266"/>
      </p:ext>
    </p:extLst>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2EF8A18FD2D4B48AC4172A9EFE87720" ma:contentTypeVersion="16" ma:contentTypeDescription="Create a new document." ma:contentTypeScope="" ma:versionID="4e4637839fc05babd127bc6544527e37">
  <xsd:schema xmlns:xsd="http://www.w3.org/2001/XMLSchema" xmlns:xs="http://www.w3.org/2001/XMLSchema" xmlns:p="http://schemas.microsoft.com/office/2006/metadata/properties" xmlns:ns2="8aeaa2b6-ece2-4ef1-9699-974c28cea756" xmlns:ns3="3f7abfda-0982-4cf1-bd08-308d72cf28e0" targetNamespace="http://schemas.microsoft.com/office/2006/metadata/properties" ma:root="true" ma:fieldsID="eb9d5d3b0bd4dafd19f3f91696c299ad" ns2:_="" ns3:_="">
    <xsd:import namespace="8aeaa2b6-ece2-4ef1-9699-974c28cea756"/>
    <xsd:import namespace="3f7abfda-0982-4cf1-bd08-308d72cf28e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eaa2b6-ece2-4ef1-9699-974c28cea7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de322dc-9625-4578-ad98-829f9dd1d8e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f7abfda-0982-4cf1-bd08-308d72cf28e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422a9c3-bbfd-4e80-8f5f-83957e16d422}" ma:internalName="TaxCatchAll" ma:showField="CatchAllData" ma:web="3f7abfda-0982-4cf1-bd08-308d72cf28e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f7abfda-0982-4cf1-bd08-308d72cf28e0" xsi:nil="true"/>
    <lcf76f155ced4ddcb4097134ff3c332f xmlns="8aeaa2b6-ece2-4ef1-9699-974c28cea75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AAB6BBE-F1FE-4D66-9EF8-5138D9BC9A0C}"/>
</file>

<file path=customXml/itemProps2.xml><?xml version="1.0" encoding="utf-8"?>
<ds:datastoreItem xmlns:ds="http://schemas.openxmlformats.org/officeDocument/2006/customXml" ds:itemID="{0475D9BF-35AE-4D1F-A5DF-92EB4A168C04}"/>
</file>

<file path=customXml/itemProps3.xml><?xml version="1.0" encoding="utf-8"?>
<ds:datastoreItem xmlns:ds="http://schemas.openxmlformats.org/officeDocument/2006/customXml" ds:itemID="{ECD1EF94-55F5-4106-BE1A-25AED735C611}"/>
</file>

<file path=docProps/app.xml><?xml version="1.0" encoding="utf-8"?>
<Properties xmlns="http://schemas.openxmlformats.org/officeDocument/2006/extended-properties" xmlns:vt="http://schemas.openxmlformats.org/officeDocument/2006/docPropsVTypes">
  <TotalTime>6662</TotalTime>
  <Words>6117</Words>
  <Application>Microsoft Office PowerPoint</Application>
  <PresentationFormat>Widescreen</PresentationFormat>
  <Paragraphs>353</Paragraphs>
  <Slides>29</Slides>
  <Notes>29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Arial</vt:lpstr>
      <vt:lpstr>Calibri</vt:lpstr>
      <vt:lpstr>Calibri Light</vt:lpstr>
      <vt:lpstr>Courier New</vt:lpstr>
      <vt:lpstr>Open Sans</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Anti-Money Laundering - Suspicious Transaction Reporting</dc:title>
  <dc:subject>Anti-Money Laundering - Suspicious Transaction Reporting</dc:subject>
  <dc:creator>BCREA</dc:creator>
  <cp:lastModifiedBy>Marianne Brimmell</cp:lastModifiedBy>
  <cp:revision>429</cp:revision>
  <cp:lastPrinted>2019-12-02T20:16:35Z</cp:lastPrinted>
  <dcterms:created xsi:type="dcterms:W3CDTF">2019-10-22T16:28:16Z</dcterms:created>
  <dcterms:modified xsi:type="dcterms:W3CDTF">2020-11-10T00:38:59Z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0x01010062EF8A18FD2D4B48AC4172A9EFE87720</vt:lpwstr>
  </property>
</Properties>
</file>